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  <p:sldMasterId id="2147483686" r:id="rId3"/>
    <p:sldMasterId id="2147483704" r:id="rId4"/>
  </p:sldMasterIdLst>
  <p:sldIdLst>
    <p:sldId id="292" r:id="rId5"/>
    <p:sldId id="266" r:id="rId6"/>
    <p:sldId id="267" r:id="rId7"/>
    <p:sldId id="272" r:id="rId8"/>
    <p:sldId id="273" r:id="rId9"/>
    <p:sldId id="268" r:id="rId10"/>
    <p:sldId id="269" r:id="rId11"/>
    <p:sldId id="270" r:id="rId12"/>
    <p:sldId id="271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0" r:id="rId28"/>
    <p:sldId id="293" r:id="rId29"/>
    <p:sldId id="294" r:id="rId30"/>
    <p:sldId id="29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39" autoAdjust="0"/>
    <p:restoredTop sz="94660"/>
  </p:normalViewPr>
  <p:slideViewPr>
    <p:cSldViewPr snapToGrid="0">
      <p:cViewPr>
        <p:scale>
          <a:sx n="60" d="100"/>
          <a:sy n="60" d="100"/>
        </p:scale>
        <p:origin x="-582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52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55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23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72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05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03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62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06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9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68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43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8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28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57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21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79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53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750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19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83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95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4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308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350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982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98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339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46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677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22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920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2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705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082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4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737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31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081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45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802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845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077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737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3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353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949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409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125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508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5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7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5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7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85163194CB327170047F7ED522F728F6996F3EB54DCFC5D13574D969A0AAc4G" TargetMode="External"/><Relationship Id="rId3" Type="http://schemas.openxmlformats.org/officeDocument/2006/relationships/hyperlink" Target="consultantplus://offline/ref=85163194CB327170047F7ED522F728F69A6331B7449A92D36421D7A6cCG" TargetMode="External"/><Relationship Id="rId7" Type="http://schemas.openxmlformats.org/officeDocument/2006/relationships/hyperlink" Target="consultantplus://offline/ref=85163194CB327170047F7ED522F728F6996D33BA47CBC5D13574D969A0A47FC8207F61F9B6A45BD9A3c0G" TargetMode="External"/><Relationship Id="rId2" Type="http://schemas.openxmlformats.org/officeDocument/2006/relationships/hyperlink" Target="consultantplus://offline/ref=85163194CB327170047F7ED522F728F6916233BB449A92D36421D7A6cC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85163194CB327170047F7ED522F728F6996E33B347CEC5D13574D969A0A47FC8207F61F9B6A45ED9A3cEG" TargetMode="External"/><Relationship Id="rId5" Type="http://schemas.openxmlformats.org/officeDocument/2006/relationships/hyperlink" Target="consultantplus://offline/ref=85163194CB327170047F7ED522F728F6996D33B14BC9C5D13574D969A0A47FC8207F61F9B6A45DDAA3c4G" TargetMode="External"/><Relationship Id="rId4" Type="http://schemas.openxmlformats.org/officeDocument/2006/relationships/hyperlink" Target="consultantplus://offline/ref=85163194CB327170047F7ED522F728F6996D34B54BCEC5D13574D969A0AAc4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401" y="1759075"/>
            <a:ext cx="8574622" cy="46267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6600" b="1" dirty="0" smtClean="0"/>
              <a:t>Школьная служба примирения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52256" y="502537"/>
            <a:ext cx="5141626" cy="114300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МАОУ «СОШ №21»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  <p:pic>
        <p:nvPicPr>
          <p:cNvPr id="1026" name="Picture 2" descr="C:\Users\СоцПедагог\Desktop\РАЗНОЕ\Символы школы\Эмблема шко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490" y="236483"/>
            <a:ext cx="2333296" cy="2333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2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2278" y="400050"/>
            <a:ext cx="8930748" cy="5237731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Школьный медиатор наряду с урегулированием конфликтов должен распространять принципы медиации. </a:t>
            </a:r>
            <a:endParaRPr lang="ru-RU" sz="2800" dirty="0" smtClean="0"/>
          </a:p>
          <a:p>
            <a:pPr algn="ctr"/>
            <a:r>
              <a:rPr lang="ru-RU" sz="2800" b="1" dirty="0" smtClean="0"/>
              <a:t>Главное </a:t>
            </a:r>
            <a:r>
              <a:rPr lang="ru-RU" sz="2800" b="1" dirty="0"/>
              <a:t>– предупреждение </a:t>
            </a:r>
            <a:r>
              <a:rPr lang="ru-RU" sz="2800" b="1" dirty="0" smtClean="0"/>
              <a:t>конфликтов!</a:t>
            </a:r>
          </a:p>
          <a:p>
            <a:pPr algn="just"/>
            <a:r>
              <a:rPr lang="ru-RU" sz="2800" dirty="0" smtClean="0"/>
              <a:t>Интеграция </a:t>
            </a:r>
            <a:r>
              <a:rPr lang="ru-RU" sz="2800" dirty="0"/>
              <a:t>метода "Школьной медиации" начинается с обучения взрослых основам медиации и умению разрешать споры с помощью этого метода. </a:t>
            </a:r>
            <a:endParaRPr lang="ru-RU" sz="2800" dirty="0" smtClean="0"/>
          </a:p>
          <a:p>
            <a:pPr algn="just"/>
            <a:r>
              <a:rPr lang="ru-RU" sz="2800" dirty="0" smtClean="0"/>
              <a:t>Медиативному </a:t>
            </a:r>
            <a:r>
              <a:rPr lang="ru-RU" sz="2800" dirty="0"/>
              <a:t>подходу и основам медиации </a:t>
            </a:r>
            <a:r>
              <a:rPr lang="ru-RU" sz="2800" b="1" dirty="0"/>
              <a:t>важно обучать и детей.</a:t>
            </a:r>
          </a:p>
        </p:txBody>
      </p:sp>
    </p:spTree>
    <p:extLst>
      <p:ext uri="{BB962C8B-B14F-4D97-AF65-F5344CB8AC3E}">
        <p14:creationId xmlns:p14="http://schemas.microsoft.com/office/powerpoint/2010/main" val="4157597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9379" y="361949"/>
            <a:ext cx="8930747" cy="1085851"/>
          </a:xfrm>
        </p:spPr>
        <p:txBody>
          <a:bodyPr/>
          <a:lstStyle/>
          <a:p>
            <a:pPr algn="ctr"/>
            <a:r>
              <a:rPr lang="ru-RU" dirty="0" smtClean="0"/>
              <a:t>Школьная служба примирения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38300" y="1638300"/>
            <a:ext cx="9864726" cy="4514850"/>
          </a:xfrm>
        </p:spPr>
        <p:txBody>
          <a:bodyPr>
            <a:normAutofit/>
          </a:bodyPr>
          <a:lstStyle/>
          <a:p>
            <a:pPr indent="457200" algn="just"/>
            <a:r>
              <a:rPr lang="ru-RU" sz="2500" dirty="0"/>
              <a:t>Одной из форм обучения детей медиации для снижения конфликтности на территории </a:t>
            </a:r>
            <a:r>
              <a:rPr lang="ru-RU" sz="2500" dirty="0" err="1"/>
              <a:t>воспитательно</a:t>
            </a:r>
            <a:r>
              <a:rPr lang="ru-RU" sz="2500" dirty="0"/>
              <a:t>-образовательных учреждений является создание взрослыми так называемых </a:t>
            </a:r>
            <a:r>
              <a:rPr lang="ru-RU" sz="2500" b="1" dirty="0"/>
              <a:t>"Школьных служб примирения" </a:t>
            </a:r>
            <a:r>
              <a:rPr lang="ru-RU" sz="2500" dirty="0"/>
              <a:t>среди младших и старших подростков. </a:t>
            </a:r>
            <a:endParaRPr lang="ru-RU" sz="2500" dirty="0" smtClean="0"/>
          </a:p>
          <a:p>
            <a:pPr indent="457200" algn="just"/>
            <a:r>
              <a:rPr lang="ru-RU" sz="2500" dirty="0"/>
              <a:t>Идея создания ШСП заимствована из-за рубежа. Такие службы есть в Северной Америке, Новой Зеландии, Австралии, практически во всех городах Европы. </a:t>
            </a:r>
            <a:endParaRPr lang="ru-RU" sz="2500" dirty="0" smtClean="0"/>
          </a:p>
          <a:p>
            <a:pPr indent="457200" algn="just"/>
            <a:r>
              <a:rPr lang="ru-RU" sz="2500" dirty="0" smtClean="0"/>
              <a:t>Первые </a:t>
            </a:r>
            <a:r>
              <a:rPr lang="ru-RU" sz="2500" dirty="0"/>
              <a:t>ШСП </a:t>
            </a:r>
            <a:r>
              <a:rPr lang="ru-RU" sz="2500" b="1" dirty="0"/>
              <a:t>в России </a:t>
            </a:r>
            <a:r>
              <a:rPr lang="ru-RU" sz="2500" dirty="0"/>
              <a:t>были созданы при содействии центра «Судебно-правовая реформа» </a:t>
            </a:r>
            <a:r>
              <a:rPr lang="ru-RU" sz="2500" b="1" dirty="0"/>
              <a:t>более 10 лет назад. </a:t>
            </a:r>
          </a:p>
        </p:txBody>
      </p:sp>
    </p:spTree>
    <p:extLst>
      <p:ext uri="{BB962C8B-B14F-4D97-AF65-F5344CB8AC3E}">
        <p14:creationId xmlns:p14="http://schemas.microsoft.com/office/powerpoint/2010/main" val="247050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29" y="495299"/>
            <a:ext cx="8930747" cy="762001"/>
          </a:xfrm>
        </p:spPr>
        <p:txBody>
          <a:bodyPr/>
          <a:lstStyle/>
          <a:p>
            <a:pPr algn="ctr"/>
            <a:r>
              <a:rPr lang="ru-RU" b="1" dirty="0" smtClean="0"/>
              <a:t>Служба примирения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81778" y="1447800"/>
            <a:ext cx="8930748" cy="4876800"/>
          </a:xfrm>
        </p:spPr>
        <p:txBody>
          <a:bodyPr>
            <a:normAutofit fontScale="85000" lnSpcReduction="20000"/>
          </a:bodyPr>
          <a:lstStyle/>
          <a:p>
            <a:pPr indent="457200" algn="just"/>
            <a:r>
              <a:rPr lang="ru-RU" sz="2400" dirty="0" smtClean="0"/>
              <a:t>– </a:t>
            </a:r>
            <a:r>
              <a:rPr lang="ru-RU" sz="2400" dirty="0"/>
              <a:t>форма организации самостоятельной деятельности школьников по освоению навыков само- и взаимопомощи в процессе разрешения конфликтных ситуаций.</a:t>
            </a:r>
            <a:endParaRPr lang="ru-RU" sz="2400" dirty="0" smtClean="0"/>
          </a:p>
          <a:p>
            <a:pPr indent="457200" algn="just"/>
            <a:r>
              <a:rPr lang="ru-RU" sz="2400" dirty="0"/>
              <a:t>В школьной службе примирения (ШСП</a:t>
            </a:r>
            <a:r>
              <a:rPr lang="ru-RU" sz="2400" b="1" dirty="0"/>
              <a:t>) медиаторами </a:t>
            </a:r>
            <a:r>
              <a:rPr lang="ru-RU" sz="2400" dirty="0"/>
              <a:t>работают сами </a:t>
            </a:r>
            <a:r>
              <a:rPr lang="ru-RU" sz="2400" b="1" dirty="0"/>
              <a:t>школьник</a:t>
            </a:r>
            <a:r>
              <a:rPr lang="ru-RU" sz="2400" dirty="0"/>
              <a:t>и (при поддержке взрослого куратора). Это важно, поскольку:</a:t>
            </a:r>
          </a:p>
          <a:p>
            <a:pPr indent="457200" algn="just"/>
            <a:r>
              <a:rPr lang="ru-RU" sz="2400" dirty="0"/>
              <a:t>• подростки лучше знают ситуацию в школе и говорят со сверстниками «на одном языке»;</a:t>
            </a:r>
          </a:p>
          <a:p>
            <a:pPr indent="457200" algn="just"/>
            <a:r>
              <a:rPr lang="ru-RU" sz="2400" dirty="0"/>
              <a:t>• ровесникам больше доверяют и расскажут то, что не доверят взрослому; </a:t>
            </a:r>
          </a:p>
          <a:p>
            <a:pPr indent="457200" algn="just"/>
            <a:r>
              <a:rPr lang="ru-RU" sz="2400" dirty="0"/>
              <a:t>• работа в качестве медиатора меняет подростков, поскольку им нужно понимать разные точки зрения, проявлять терпимость и уважение, помогать слышать друг друга и договариваться; </a:t>
            </a:r>
          </a:p>
          <a:p>
            <a:pPr indent="457200" algn="just"/>
            <a:r>
              <a:rPr lang="ru-RU" sz="2400" dirty="0"/>
              <a:t>• это элемент настоящего самоуправления, в котором часть полномочий взрослых (по разрешению конфликта) передается детям.</a:t>
            </a:r>
            <a:endParaRPr lang="ru-RU" sz="2400" dirty="0" smtClean="0"/>
          </a:p>
          <a:p>
            <a:pPr indent="457200" algn="just"/>
            <a:endParaRPr lang="ru-RU" sz="2400" dirty="0" smtClean="0"/>
          </a:p>
          <a:p>
            <a:pPr algn="ctr"/>
            <a:r>
              <a:rPr lang="ru-RU" sz="2400" b="1" dirty="0"/>
              <a:t>Школьная служба примирения – это волонтерское движение!</a:t>
            </a:r>
          </a:p>
        </p:txBody>
      </p:sp>
    </p:spTree>
    <p:extLst>
      <p:ext uri="{BB962C8B-B14F-4D97-AF65-F5344CB8AC3E}">
        <p14:creationId xmlns:p14="http://schemas.microsoft.com/office/powerpoint/2010/main" val="3893950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979" y="380999"/>
            <a:ext cx="8930747" cy="9525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Задачи школьной службы примирения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2278" y="1828800"/>
            <a:ext cx="8930748" cy="4286250"/>
          </a:xfrm>
        </p:spPr>
        <p:txBody>
          <a:bodyPr>
            <a:normAutofit/>
          </a:bodyPr>
          <a:lstStyle/>
          <a:p>
            <a:pPr algn="just"/>
            <a:r>
              <a:rPr lang="ru-RU" sz="3000" dirty="0"/>
              <a:t>•	проводить примирительные программы по возникающим конфликтам в школе;</a:t>
            </a:r>
          </a:p>
          <a:p>
            <a:pPr algn="just"/>
            <a:r>
              <a:rPr lang="ru-RU" sz="3000" dirty="0"/>
              <a:t>•	научить детей общаться друг с другом и окружающими, привлечь к работе новых ребят;</a:t>
            </a:r>
          </a:p>
          <a:p>
            <a:pPr algn="just"/>
            <a:r>
              <a:rPr lang="ru-RU" sz="3000" dirty="0"/>
              <a:t>•	популяризировать деятельность ШСП среди педагогов 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927736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4129" y="400049"/>
            <a:ext cx="8930747" cy="100965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Принципы школьной службы примирения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00250" y="1828800"/>
            <a:ext cx="9502776" cy="4114800"/>
          </a:xfrm>
        </p:spPr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 smtClean="0"/>
              <a:t>добровольность </a:t>
            </a:r>
            <a:r>
              <a:rPr lang="ru-RU" sz="3200" dirty="0"/>
              <a:t>(добровольное участие школьников в организации, обязательное согласие сторон, вовлеченных в конфликт);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 smtClean="0"/>
              <a:t>конфиденциальность</a:t>
            </a:r>
            <a:r>
              <a:rPr lang="ru-RU" sz="3200" dirty="0"/>
              <a:t>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 smtClean="0"/>
              <a:t>нейтральность;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 smtClean="0"/>
              <a:t>равноправие сторон.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62283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029" y="380999"/>
            <a:ext cx="8930747" cy="7620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Подходы школьной службы примирения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24100" y="1485900"/>
            <a:ext cx="9178926" cy="4457700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3200" b="1" dirty="0" smtClean="0"/>
              <a:t>Профилактический:   </a:t>
            </a:r>
            <a:r>
              <a:rPr lang="ru-RU" sz="3200" dirty="0"/>
              <a:t>ШСП призвана декриминализовать подростковую среду, содействовать устранению причин противоправного поведения школьников</a:t>
            </a:r>
            <a:r>
              <a:rPr lang="ru-RU" sz="3200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3200" dirty="0"/>
              <a:t> </a:t>
            </a:r>
            <a:r>
              <a:rPr lang="ru-RU" sz="3200" b="1" dirty="0"/>
              <a:t>Воспитательный</a:t>
            </a:r>
            <a:r>
              <a:rPr lang="ru-RU" sz="3200" dirty="0"/>
              <a:t> (педагогический</a:t>
            </a:r>
            <a:r>
              <a:rPr lang="ru-RU" sz="3200" dirty="0" smtClean="0"/>
              <a:t>): создание </a:t>
            </a:r>
            <a:r>
              <a:rPr lang="ru-RU" sz="3200" dirty="0"/>
              <a:t>ШСП рассматривается как проявление детской активности.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1230599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450" y="609601"/>
            <a:ext cx="10153649" cy="8000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Основные формы работы  </a:t>
            </a:r>
            <a:br>
              <a:rPr lang="ru-RU" b="1" dirty="0" smtClean="0"/>
            </a:br>
            <a:r>
              <a:rPr lang="ru-RU" b="1" dirty="0" smtClean="0"/>
              <a:t>школьной службы примирения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66900" y="1638300"/>
            <a:ext cx="9636126" cy="4838700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/>
              <a:t>Программа примирения (медиация) между участниками конфликтных </a:t>
            </a:r>
            <a:r>
              <a:rPr lang="ru-RU" sz="2400" dirty="0" smtClean="0"/>
              <a:t>ситуаций.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/>
              <a:t>Проведение кругов сообщества в школьных коллективах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b="1" dirty="0" smtClean="0"/>
              <a:t>Результативность: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Подросток</a:t>
            </a:r>
            <a:r>
              <a:rPr lang="ru-RU" sz="2400" dirty="0"/>
              <a:t>, совершивший проступок, может осознать причины своего поведения и его последствия, принести извинения, загладить причиненный вред, вернуть себе уважение и восстановить отношения. </a:t>
            </a:r>
            <a:endParaRPr lang="ru-RU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Пострадавший </a:t>
            </a:r>
            <a:r>
              <a:rPr lang="ru-RU" sz="2400" dirty="0"/>
              <a:t>избавляется от негатива и желания мести. </a:t>
            </a:r>
            <a:endParaRPr lang="ru-RU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Родители </a:t>
            </a:r>
            <a:r>
              <a:rPr lang="ru-RU" sz="2400" dirty="0"/>
              <a:t>и учителя помогают ребенку в трудной ситуации, развивают у него чувство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594402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29" y="514351"/>
            <a:ext cx="8930747" cy="9525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Преимущества </a:t>
            </a:r>
            <a:br>
              <a:rPr lang="ru-RU" b="1" dirty="0" smtClean="0"/>
            </a:br>
            <a:r>
              <a:rPr lang="ru-RU" b="1" dirty="0" smtClean="0"/>
              <a:t>школьной службы примирения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2278" y="1600200"/>
            <a:ext cx="8930748" cy="4514850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800" dirty="0"/>
              <a:t>	элемент новизны: новое время диктует новые технологии;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800" dirty="0"/>
              <a:t>	педагоги меняют методы разрешения конфликтов на интерактивные и восстановительные;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800" dirty="0"/>
              <a:t>	увеличивается число детей, вовлеченных в социальную практику, растет их нравственное развитие, подростки получают новые гражданские знания и навыки по праву, демократии и культуре мира, видят возможность разрешения конфликтов путем диалога, сочувствия, сострадания.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968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7429" y="323851"/>
            <a:ext cx="8930747" cy="9715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Правовые основы </a:t>
            </a:r>
            <a:br>
              <a:rPr lang="ru-RU" b="1" dirty="0" smtClean="0"/>
            </a:br>
            <a:r>
              <a:rPr lang="ru-RU" b="1" dirty="0" smtClean="0"/>
              <a:t>школьной службы примирения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62150" y="1428750"/>
            <a:ext cx="9540876" cy="474345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400" dirty="0"/>
              <a:t>В своей деятельности ШСП руководствуется </a:t>
            </a:r>
            <a:r>
              <a:rPr lang="ru-RU" sz="2400" b="1" dirty="0"/>
              <a:t>федеральными законами: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«</a:t>
            </a:r>
            <a:r>
              <a:rPr lang="ru-RU" sz="2400" dirty="0"/>
              <a:t>Об образовании в Российской Федерации</a:t>
            </a:r>
            <a:r>
              <a:rPr lang="ru-RU" sz="2400" dirty="0" smtClean="0"/>
              <a:t>»;</a:t>
            </a:r>
            <a:endParaRPr lang="ru-RU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«</a:t>
            </a:r>
            <a:r>
              <a:rPr lang="ru-RU" sz="2400" dirty="0"/>
              <a:t>Об основных гарантиях прав ребенка в Российской Федерации</a:t>
            </a:r>
            <a:r>
              <a:rPr lang="ru-RU" sz="2400" dirty="0" smtClean="0"/>
              <a:t>»;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«Об основах системы профилактики безнадзорности и правонарушениях»; </a:t>
            </a:r>
          </a:p>
          <a:p>
            <a:pPr algn="just"/>
            <a:r>
              <a:rPr lang="ru-RU" sz="2400" b="1" dirty="0" smtClean="0"/>
              <a:t>Локальными </a:t>
            </a:r>
            <a:r>
              <a:rPr lang="ru-RU" sz="2400" b="1" dirty="0"/>
              <a:t>актами школы: </a:t>
            </a:r>
            <a:endParaRPr lang="ru-RU" sz="2400" b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/>
              <a:t>у</a:t>
            </a:r>
            <a:r>
              <a:rPr lang="ru-RU" sz="2400" dirty="0" smtClean="0"/>
              <a:t>став;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положение </a:t>
            </a:r>
            <a:r>
              <a:rPr lang="ru-RU" sz="2400" dirty="0"/>
              <a:t>о службе </a:t>
            </a:r>
            <a:r>
              <a:rPr lang="ru-RU" sz="2400" dirty="0" smtClean="0"/>
              <a:t>примирения;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положение </a:t>
            </a:r>
            <a:r>
              <a:rPr lang="ru-RU" sz="2400" dirty="0"/>
              <a:t>о школьном совете </a:t>
            </a:r>
            <a:r>
              <a:rPr lang="ru-RU" sz="2400" dirty="0" smtClean="0"/>
              <a:t>профилактики</a:t>
            </a:r>
            <a:r>
              <a:rPr lang="ru-RU" sz="2400" dirty="0"/>
              <a:t>;</a:t>
            </a:r>
            <a:endParaRPr lang="ru-RU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положение </a:t>
            </a:r>
            <a:r>
              <a:rPr lang="ru-RU" sz="2400" dirty="0"/>
              <a:t>о школьном ученическом самоуправлении и др</a:t>
            </a:r>
            <a:r>
              <a:rPr lang="ru-RU" sz="2400" dirty="0" smtClean="0"/>
              <a:t>.</a:t>
            </a:r>
          </a:p>
          <a:p>
            <a:pPr indent="457200" algn="just"/>
            <a:r>
              <a:rPr lang="ru-RU" sz="2400" dirty="0" smtClean="0"/>
              <a:t>В </a:t>
            </a:r>
            <a:r>
              <a:rPr lang="ru-RU" sz="2400" dirty="0"/>
              <a:t>настоящее время обучает и координирует работу служб примирения по всей стране общественный центр «Судебно-правовая реформа», расположенный в  Москве.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091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2229" y="533399"/>
            <a:ext cx="8930747" cy="8191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Алгоритм создания </a:t>
            </a:r>
            <a:br>
              <a:rPr lang="ru-RU" b="1" dirty="0" smtClean="0"/>
            </a:br>
            <a:r>
              <a:rPr lang="ru-RU" b="1" dirty="0" smtClean="0"/>
              <a:t>школьной службы примирения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43150" y="1619250"/>
            <a:ext cx="9159876" cy="4591050"/>
          </a:xfrm>
        </p:spPr>
        <p:txBody>
          <a:bodyPr/>
          <a:lstStyle/>
          <a:p>
            <a:pPr algn="just"/>
            <a:r>
              <a:rPr lang="ru-RU" dirty="0"/>
              <a:t>•	</a:t>
            </a:r>
            <a:r>
              <a:rPr lang="ru-RU" sz="2400" dirty="0"/>
              <a:t>разработка и реализация проекта создания ШСП;</a:t>
            </a:r>
          </a:p>
          <a:p>
            <a:pPr algn="just"/>
            <a:r>
              <a:rPr lang="ru-RU" sz="2400" dirty="0"/>
              <a:t>•	разработка и принятие документов, обеспечивающих функционирование и развитие ШСП;</a:t>
            </a:r>
          </a:p>
          <a:p>
            <a:pPr algn="just"/>
            <a:r>
              <a:rPr lang="ru-RU" sz="2400" dirty="0"/>
              <a:t>•	формирование команды инициаторов и освоение ими навыков ведущих программ примирения на базе концепции восстановительной медиации;</a:t>
            </a:r>
          </a:p>
          <a:p>
            <a:pPr algn="just"/>
            <a:r>
              <a:rPr lang="ru-RU" sz="2400" dirty="0"/>
              <a:t>•	разработка формы по сбору информации, мониторингу и оценке;</a:t>
            </a:r>
          </a:p>
          <a:p>
            <a:pPr algn="just"/>
            <a:r>
              <a:rPr lang="ru-RU" sz="2400" dirty="0"/>
              <a:t>•	анализ деятельности и корректировка, определение путей развития.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06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66900" y="419100"/>
            <a:ext cx="10077450" cy="60388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dirty="0"/>
              <a:t>Школа</a:t>
            </a:r>
            <a:r>
              <a:rPr lang="ru-RU" sz="2800" dirty="0"/>
              <a:t> – это срез общества и для нее характерны разнонаправленные конфликты: </a:t>
            </a:r>
            <a:endParaRPr lang="ru-RU" sz="28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/>
              <a:t>ученик-ученик;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/>
              <a:t>у</a:t>
            </a:r>
            <a:r>
              <a:rPr lang="ru-RU" sz="2800" dirty="0" smtClean="0"/>
              <a:t>читель-ученик;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/>
              <a:t>учитель-родитель.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/>
              <a:t>а</a:t>
            </a:r>
            <a:r>
              <a:rPr lang="ru-RU" sz="2800" dirty="0" smtClean="0"/>
              <a:t>дминистрация школы-учитель.</a:t>
            </a:r>
          </a:p>
          <a:p>
            <a:pPr algn="just"/>
            <a:r>
              <a:rPr lang="ru-RU" sz="2800" b="1" dirty="0" smtClean="0"/>
              <a:t>Конфликты </a:t>
            </a:r>
            <a:r>
              <a:rPr lang="ru-RU" sz="2800" dirty="0"/>
              <a:t>эти бывают порой очень жесткими и чреваты травматическими </a:t>
            </a:r>
            <a:r>
              <a:rPr lang="ru-RU" sz="2800" b="1" dirty="0"/>
              <a:t>последствиями </a:t>
            </a:r>
            <a:r>
              <a:rPr lang="ru-RU" sz="2800" dirty="0"/>
              <a:t>для </a:t>
            </a:r>
            <a:r>
              <a:rPr lang="ru-RU" sz="2800" dirty="0" smtClean="0"/>
              <a:t>всех </a:t>
            </a:r>
            <a:r>
              <a:rPr lang="ru-RU" sz="2800" dirty="0"/>
              <a:t>сторон.</a:t>
            </a:r>
          </a:p>
          <a:p>
            <a:pPr algn="just"/>
            <a:r>
              <a:rPr lang="ru-RU" sz="2800" b="1" dirty="0"/>
              <a:t>Первые попытки </a:t>
            </a:r>
            <a:r>
              <a:rPr lang="ru-RU" sz="2800" dirty="0"/>
              <a:t>применения медиации в школе были предприняты еще в начале </a:t>
            </a:r>
            <a:r>
              <a:rPr lang="ru-RU" sz="2800" b="1" dirty="0"/>
              <a:t>1980-х годов</a:t>
            </a:r>
            <a:r>
              <a:rPr lang="ru-RU" sz="2800" dirty="0"/>
              <a:t> в США. С тех пор этот </a:t>
            </a:r>
            <a:r>
              <a:rPr lang="ru-RU" sz="2800" b="1" dirty="0"/>
              <a:t>метод</a:t>
            </a:r>
            <a:r>
              <a:rPr lang="ru-RU" sz="2800" dirty="0"/>
              <a:t> в тех или иных формах </a:t>
            </a:r>
            <a:r>
              <a:rPr lang="ru-RU" sz="2800" b="1" dirty="0"/>
              <a:t>используется достаточно широко </a:t>
            </a:r>
            <a:r>
              <a:rPr lang="ru-RU" sz="2800" dirty="0"/>
              <a:t>в образовательном пространстве во многих странах мира.</a:t>
            </a:r>
          </a:p>
        </p:txBody>
      </p:sp>
    </p:spTree>
    <p:extLst>
      <p:ext uri="{BB962C8B-B14F-4D97-AF65-F5344CB8AC3E}">
        <p14:creationId xmlns:p14="http://schemas.microsoft.com/office/powerpoint/2010/main" val="5423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8879" y="761999"/>
            <a:ext cx="8930747" cy="6096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Структура и организация </a:t>
            </a:r>
            <a:r>
              <a:rPr lang="ru-RU" b="1" dirty="0" smtClean="0"/>
              <a:t>деятельности </a:t>
            </a:r>
            <a:br>
              <a:rPr lang="ru-RU" b="1" dirty="0" smtClean="0"/>
            </a:br>
            <a:r>
              <a:rPr lang="ru-RU" b="1" dirty="0" smtClean="0"/>
              <a:t>школьной службы примирения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43150" y="1638300"/>
            <a:ext cx="9159876" cy="4667250"/>
          </a:xfrm>
        </p:spPr>
        <p:txBody>
          <a:bodyPr/>
          <a:lstStyle/>
          <a:p>
            <a:pPr indent="457200" algn="just"/>
            <a:r>
              <a:rPr lang="ru-RU" dirty="0"/>
              <a:t>Служба примирения состоит из одного или нескольких </a:t>
            </a:r>
            <a:r>
              <a:rPr lang="ru-RU" dirty="0" smtClean="0"/>
              <a:t>кураторов: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/>
              <a:t>заместитель директора по учебно-воспитательной </a:t>
            </a:r>
            <a:r>
              <a:rPr lang="ru-RU" dirty="0" smtClean="0"/>
              <a:t>работе;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оциальный педагог;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сихолог;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читель;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/>
              <a:t>старшеклассники.</a:t>
            </a:r>
          </a:p>
          <a:p>
            <a:pPr indent="457200" algn="just"/>
            <a:r>
              <a:rPr lang="ru-RU" dirty="0"/>
              <a:t>Все они проходят подготовку в обязательном порядке в качестве медиаторов, включая кураторов</a:t>
            </a:r>
            <a:r>
              <a:rPr lang="ru-RU" dirty="0" smtClean="0"/>
              <a:t>.</a:t>
            </a:r>
          </a:p>
          <a:p>
            <a:pPr indent="457200" algn="just"/>
            <a:r>
              <a:rPr lang="ru-RU" dirty="0" smtClean="0"/>
              <a:t> </a:t>
            </a:r>
            <a:r>
              <a:rPr lang="ru-RU" dirty="0"/>
              <a:t>Куратор пишет отчеты о проведенных процедурах, направляет работу ребят, проводит дополнительные занятия с ними.</a:t>
            </a:r>
          </a:p>
        </p:txBody>
      </p:sp>
    </p:spTree>
    <p:extLst>
      <p:ext uri="{BB962C8B-B14F-4D97-AF65-F5344CB8AC3E}">
        <p14:creationId xmlns:p14="http://schemas.microsoft.com/office/powerpoint/2010/main" val="1321534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3179" y="228599"/>
            <a:ext cx="8930747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Примерный перечень документов школьной службы примирения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2278" y="1581150"/>
            <a:ext cx="8930748" cy="480060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•</a:t>
            </a:r>
            <a:r>
              <a:rPr lang="ru-RU" sz="2200" dirty="0"/>
              <a:t>	приказ директора школы о создании Школьной службы примирения;</a:t>
            </a:r>
          </a:p>
          <a:p>
            <a:pPr algn="just"/>
            <a:r>
              <a:rPr lang="ru-RU" sz="2200" dirty="0"/>
              <a:t>•	Положение о службе;</a:t>
            </a:r>
          </a:p>
          <a:p>
            <a:pPr algn="just"/>
            <a:r>
              <a:rPr lang="ru-RU" sz="2200" dirty="0"/>
              <a:t>•	должностная инструкция куратора службы;</a:t>
            </a:r>
          </a:p>
          <a:p>
            <a:pPr algn="just"/>
            <a:r>
              <a:rPr lang="ru-RU" sz="2200" dirty="0"/>
              <a:t>•	формы обращений в ШСП, отчетов;</a:t>
            </a:r>
          </a:p>
          <a:p>
            <a:pPr algn="just"/>
            <a:r>
              <a:rPr lang="ru-RU" sz="2200" dirty="0"/>
              <a:t>•	журнал регистрации поступивших обращений по разрешению конфликтных ситуаций;</a:t>
            </a:r>
          </a:p>
          <a:p>
            <a:pPr algn="just"/>
            <a:r>
              <a:rPr lang="ru-RU" sz="2200" dirty="0"/>
              <a:t>•	кодекс сотрудничества членов ШСП;</a:t>
            </a:r>
          </a:p>
          <a:p>
            <a:pPr algn="just"/>
            <a:r>
              <a:rPr lang="ru-RU" sz="2200" dirty="0"/>
              <a:t>•	информационные листы о работе ШСП;</a:t>
            </a:r>
          </a:p>
          <a:p>
            <a:pPr algn="just"/>
            <a:r>
              <a:rPr lang="ru-RU" sz="2200" dirty="0"/>
              <a:t>•	программа сопровождения учащихся ШСП;</a:t>
            </a:r>
          </a:p>
          <a:p>
            <a:pPr algn="just"/>
            <a:r>
              <a:rPr lang="ru-RU" sz="2200" dirty="0"/>
              <a:t>•	программа занятий;</a:t>
            </a:r>
          </a:p>
          <a:p>
            <a:pPr algn="just"/>
            <a:r>
              <a:rPr lang="ru-RU" sz="2200" dirty="0"/>
              <a:t>•	план работы (на неделю).</a:t>
            </a:r>
          </a:p>
        </p:txBody>
      </p:sp>
    </p:spTree>
    <p:extLst>
      <p:ext uri="{BB962C8B-B14F-4D97-AF65-F5344CB8AC3E}">
        <p14:creationId xmlns:p14="http://schemas.microsoft.com/office/powerpoint/2010/main" val="3321908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2278" y="438150"/>
            <a:ext cx="8930748" cy="5199631"/>
          </a:xfrm>
        </p:spPr>
        <p:txBody>
          <a:bodyPr>
            <a:noAutofit/>
          </a:bodyPr>
          <a:lstStyle/>
          <a:p>
            <a:pPr indent="457200" algn="just"/>
            <a:r>
              <a:rPr lang="ru-RU" sz="3600" dirty="0"/>
              <a:t>Создавая с помощью метода  </a:t>
            </a:r>
            <a:r>
              <a:rPr lang="ru-RU" sz="3600" dirty="0" smtClean="0"/>
              <a:t>       "</a:t>
            </a:r>
            <a:r>
              <a:rPr lang="ru-RU" sz="3600" dirty="0"/>
              <a:t>Школьная медиация" и медиативного подхода безопасную среду </a:t>
            </a:r>
            <a:r>
              <a:rPr lang="ru-RU" sz="3600" dirty="0" smtClean="0"/>
              <a:t>                                    в </a:t>
            </a:r>
            <a:r>
              <a:rPr lang="ru-RU" sz="3600" dirty="0"/>
              <a:t>образовательно-воспитательной сфере</a:t>
            </a:r>
            <a:r>
              <a:rPr lang="ru-RU" sz="3600" dirty="0" smtClean="0"/>
              <a:t>,     </a:t>
            </a:r>
            <a:r>
              <a:rPr lang="ru-RU" sz="3600" dirty="0"/>
              <a:t>мы говорим о праве и возможности каждого защитить и отстоять свои интересы, при этом признавая равное право и за своим оппонентом реализовать свои интересы, не нанося ущерба другим, </a:t>
            </a:r>
            <a:r>
              <a:rPr lang="ru-RU" sz="3600" dirty="0" smtClean="0"/>
              <a:t>   и </a:t>
            </a:r>
            <a:r>
              <a:rPr lang="ru-RU" sz="3600" dirty="0"/>
              <a:t>прежде всего детям. </a:t>
            </a:r>
          </a:p>
        </p:txBody>
      </p:sp>
    </p:spTree>
    <p:extLst>
      <p:ext uri="{BB962C8B-B14F-4D97-AF65-F5344CB8AC3E}">
        <p14:creationId xmlns:p14="http://schemas.microsoft.com/office/powerpoint/2010/main" val="2097840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20041"/>
            <a:ext cx="10018713" cy="5221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Система школьных служб примирения (медиации) </a:t>
            </a:r>
            <a:br>
              <a:rPr lang="ru-RU" sz="3200" b="1" dirty="0" smtClean="0"/>
            </a:br>
            <a:r>
              <a:rPr lang="ru-RU" sz="3200" b="1" dirty="0" smtClean="0"/>
              <a:t>в Республике Коми</a:t>
            </a:r>
            <a:endParaRPr lang="ru-RU" sz="32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484310" y="1061590"/>
            <a:ext cx="10350828" cy="4974716"/>
            <a:chOff x="1503109" y="1011238"/>
            <a:chExt cx="10350828" cy="4974716"/>
          </a:xfrm>
        </p:grpSpPr>
        <p:sp>
          <p:nvSpPr>
            <p:cNvPr id="5" name="Полилиния 4"/>
            <p:cNvSpPr/>
            <p:nvPr/>
          </p:nvSpPr>
          <p:spPr>
            <a:xfrm>
              <a:off x="9557280" y="1011238"/>
              <a:ext cx="2287310" cy="4968874"/>
            </a:xfrm>
            <a:custGeom>
              <a:avLst/>
              <a:gdLst>
                <a:gd name="connsiteX0" fmla="*/ 0 w 2287310"/>
                <a:gd name="connsiteY0" fmla="*/ 228731 h 4968874"/>
                <a:gd name="connsiteX1" fmla="*/ 228731 w 2287310"/>
                <a:gd name="connsiteY1" fmla="*/ 0 h 4968874"/>
                <a:gd name="connsiteX2" fmla="*/ 2058579 w 2287310"/>
                <a:gd name="connsiteY2" fmla="*/ 0 h 4968874"/>
                <a:gd name="connsiteX3" fmla="*/ 2287310 w 2287310"/>
                <a:gd name="connsiteY3" fmla="*/ 228731 h 4968874"/>
                <a:gd name="connsiteX4" fmla="*/ 2287310 w 2287310"/>
                <a:gd name="connsiteY4" fmla="*/ 4740143 h 4968874"/>
                <a:gd name="connsiteX5" fmla="*/ 2058579 w 2287310"/>
                <a:gd name="connsiteY5" fmla="*/ 4968874 h 4968874"/>
                <a:gd name="connsiteX6" fmla="*/ 228731 w 2287310"/>
                <a:gd name="connsiteY6" fmla="*/ 4968874 h 4968874"/>
                <a:gd name="connsiteX7" fmla="*/ 0 w 2287310"/>
                <a:gd name="connsiteY7" fmla="*/ 4740143 h 4968874"/>
                <a:gd name="connsiteX8" fmla="*/ 0 w 2287310"/>
                <a:gd name="connsiteY8" fmla="*/ 228731 h 496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7310" h="4968874">
                  <a:moveTo>
                    <a:pt x="0" y="228731"/>
                  </a:moveTo>
                  <a:cubicBezTo>
                    <a:pt x="0" y="102406"/>
                    <a:pt x="102406" y="0"/>
                    <a:pt x="228731" y="0"/>
                  </a:cubicBezTo>
                  <a:lnTo>
                    <a:pt x="2058579" y="0"/>
                  </a:lnTo>
                  <a:cubicBezTo>
                    <a:pt x="2184904" y="0"/>
                    <a:pt x="2287310" y="102406"/>
                    <a:pt x="2287310" y="228731"/>
                  </a:cubicBezTo>
                  <a:lnTo>
                    <a:pt x="2287310" y="4740143"/>
                  </a:lnTo>
                  <a:cubicBezTo>
                    <a:pt x="2287310" y="4866468"/>
                    <a:pt x="2184904" y="4968874"/>
                    <a:pt x="2058579" y="4968874"/>
                  </a:cubicBezTo>
                  <a:lnTo>
                    <a:pt x="228731" y="4968874"/>
                  </a:lnTo>
                  <a:cubicBezTo>
                    <a:pt x="102406" y="4968874"/>
                    <a:pt x="0" y="4866468"/>
                    <a:pt x="0" y="4740143"/>
                  </a:cubicBezTo>
                  <a:lnTo>
                    <a:pt x="0" y="228731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12928" tIns="312928" rIns="312928" bIns="3791140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400">
                <a:solidFill>
                  <a:prstClr val="black"/>
                </a:solidFill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872556" y="1011238"/>
              <a:ext cx="2287310" cy="4968874"/>
            </a:xfrm>
            <a:custGeom>
              <a:avLst/>
              <a:gdLst>
                <a:gd name="connsiteX0" fmla="*/ 0 w 2287310"/>
                <a:gd name="connsiteY0" fmla="*/ 228731 h 4968874"/>
                <a:gd name="connsiteX1" fmla="*/ 228731 w 2287310"/>
                <a:gd name="connsiteY1" fmla="*/ 0 h 4968874"/>
                <a:gd name="connsiteX2" fmla="*/ 2058579 w 2287310"/>
                <a:gd name="connsiteY2" fmla="*/ 0 h 4968874"/>
                <a:gd name="connsiteX3" fmla="*/ 2287310 w 2287310"/>
                <a:gd name="connsiteY3" fmla="*/ 228731 h 4968874"/>
                <a:gd name="connsiteX4" fmla="*/ 2287310 w 2287310"/>
                <a:gd name="connsiteY4" fmla="*/ 4740143 h 4968874"/>
                <a:gd name="connsiteX5" fmla="*/ 2058579 w 2287310"/>
                <a:gd name="connsiteY5" fmla="*/ 4968874 h 4968874"/>
                <a:gd name="connsiteX6" fmla="*/ 228731 w 2287310"/>
                <a:gd name="connsiteY6" fmla="*/ 4968874 h 4968874"/>
                <a:gd name="connsiteX7" fmla="*/ 0 w 2287310"/>
                <a:gd name="connsiteY7" fmla="*/ 4740143 h 4968874"/>
                <a:gd name="connsiteX8" fmla="*/ 0 w 2287310"/>
                <a:gd name="connsiteY8" fmla="*/ 228731 h 496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7310" h="4968874">
                  <a:moveTo>
                    <a:pt x="0" y="228731"/>
                  </a:moveTo>
                  <a:cubicBezTo>
                    <a:pt x="0" y="102406"/>
                    <a:pt x="102406" y="0"/>
                    <a:pt x="228731" y="0"/>
                  </a:cubicBezTo>
                  <a:lnTo>
                    <a:pt x="2058579" y="0"/>
                  </a:lnTo>
                  <a:cubicBezTo>
                    <a:pt x="2184904" y="0"/>
                    <a:pt x="2287310" y="102406"/>
                    <a:pt x="2287310" y="228731"/>
                  </a:cubicBezTo>
                  <a:lnTo>
                    <a:pt x="2287310" y="4740143"/>
                  </a:lnTo>
                  <a:cubicBezTo>
                    <a:pt x="2287310" y="4866468"/>
                    <a:pt x="2184904" y="4968874"/>
                    <a:pt x="2058579" y="4968874"/>
                  </a:cubicBezTo>
                  <a:lnTo>
                    <a:pt x="228731" y="4968874"/>
                  </a:lnTo>
                  <a:cubicBezTo>
                    <a:pt x="102406" y="4968874"/>
                    <a:pt x="0" y="4866468"/>
                    <a:pt x="0" y="4740143"/>
                  </a:cubicBezTo>
                  <a:lnTo>
                    <a:pt x="0" y="228731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12928" tIns="312928" rIns="312928" bIns="3791140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400">
                <a:solidFill>
                  <a:prstClr val="black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187833" y="1011238"/>
              <a:ext cx="2287310" cy="4968874"/>
            </a:xfrm>
            <a:custGeom>
              <a:avLst/>
              <a:gdLst>
                <a:gd name="connsiteX0" fmla="*/ 0 w 2287310"/>
                <a:gd name="connsiteY0" fmla="*/ 228731 h 4968874"/>
                <a:gd name="connsiteX1" fmla="*/ 228731 w 2287310"/>
                <a:gd name="connsiteY1" fmla="*/ 0 h 4968874"/>
                <a:gd name="connsiteX2" fmla="*/ 2058579 w 2287310"/>
                <a:gd name="connsiteY2" fmla="*/ 0 h 4968874"/>
                <a:gd name="connsiteX3" fmla="*/ 2287310 w 2287310"/>
                <a:gd name="connsiteY3" fmla="*/ 228731 h 4968874"/>
                <a:gd name="connsiteX4" fmla="*/ 2287310 w 2287310"/>
                <a:gd name="connsiteY4" fmla="*/ 4740143 h 4968874"/>
                <a:gd name="connsiteX5" fmla="*/ 2058579 w 2287310"/>
                <a:gd name="connsiteY5" fmla="*/ 4968874 h 4968874"/>
                <a:gd name="connsiteX6" fmla="*/ 228731 w 2287310"/>
                <a:gd name="connsiteY6" fmla="*/ 4968874 h 4968874"/>
                <a:gd name="connsiteX7" fmla="*/ 0 w 2287310"/>
                <a:gd name="connsiteY7" fmla="*/ 4740143 h 4968874"/>
                <a:gd name="connsiteX8" fmla="*/ 0 w 2287310"/>
                <a:gd name="connsiteY8" fmla="*/ 228731 h 496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7310" h="4968874">
                  <a:moveTo>
                    <a:pt x="0" y="228731"/>
                  </a:moveTo>
                  <a:cubicBezTo>
                    <a:pt x="0" y="102406"/>
                    <a:pt x="102406" y="0"/>
                    <a:pt x="228731" y="0"/>
                  </a:cubicBezTo>
                  <a:lnTo>
                    <a:pt x="2058579" y="0"/>
                  </a:lnTo>
                  <a:cubicBezTo>
                    <a:pt x="2184904" y="0"/>
                    <a:pt x="2287310" y="102406"/>
                    <a:pt x="2287310" y="228731"/>
                  </a:cubicBezTo>
                  <a:lnTo>
                    <a:pt x="2287310" y="4740143"/>
                  </a:lnTo>
                  <a:cubicBezTo>
                    <a:pt x="2287310" y="4866468"/>
                    <a:pt x="2184904" y="4968874"/>
                    <a:pt x="2058579" y="4968874"/>
                  </a:cubicBezTo>
                  <a:lnTo>
                    <a:pt x="228731" y="4968874"/>
                  </a:lnTo>
                  <a:cubicBezTo>
                    <a:pt x="102406" y="4968874"/>
                    <a:pt x="0" y="4866468"/>
                    <a:pt x="0" y="4740143"/>
                  </a:cubicBezTo>
                  <a:lnTo>
                    <a:pt x="0" y="228731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12928" tIns="312928" rIns="312928" bIns="3791140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400" dirty="0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503109" y="1011238"/>
              <a:ext cx="2287310" cy="4968874"/>
            </a:xfrm>
            <a:custGeom>
              <a:avLst/>
              <a:gdLst>
                <a:gd name="connsiteX0" fmla="*/ 0 w 2287310"/>
                <a:gd name="connsiteY0" fmla="*/ 228731 h 4968874"/>
                <a:gd name="connsiteX1" fmla="*/ 228731 w 2287310"/>
                <a:gd name="connsiteY1" fmla="*/ 0 h 4968874"/>
                <a:gd name="connsiteX2" fmla="*/ 2058579 w 2287310"/>
                <a:gd name="connsiteY2" fmla="*/ 0 h 4968874"/>
                <a:gd name="connsiteX3" fmla="*/ 2287310 w 2287310"/>
                <a:gd name="connsiteY3" fmla="*/ 228731 h 4968874"/>
                <a:gd name="connsiteX4" fmla="*/ 2287310 w 2287310"/>
                <a:gd name="connsiteY4" fmla="*/ 4740143 h 4968874"/>
                <a:gd name="connsiteX5" fmla="*/ 2058579 w 2287310"/>
                <a:gd name="connsiteY5" fmla="*/ 4968874 h 4968874"/>
                <a:gd name="connsiteX6" fmla="*/ 228731 w 2287310"/>
                <a:gd name="connsiteY6" fmla="*/ 4968874 h 4968874"/>
                <a:gd name="connsiteX7" fmla="*/ 0 w 2287310"/>
                <a:gd name="connsiteY7" fmla="*/ 4740143 h 4968874"/>
                <a:gd name="connsiteX8" fmla="*/ 0 w 2287310"/>
                <a:gd name="connsiteY8" fmla="*/ 228731 h 496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7310" h="4968874">
                  <a:moveTo>
                    <a:pt x="0" y="228731"/>
                  </a:moveTo>
                  <a:cubicBezTo>
                    <a:pt x="0" y="102406"/>
                    <a:pt x="102406" y="0"/>
                    <a:pt x="228731" y="0"/>
                  </a:cubicBezTo>
                  <a:lnTo>
                    <a:pt x="2058579" y="0"/>
                  </a:lnTo>
                  <a:cubicBezTo>
                    <a:pt x="2184904" y="0"/>
                    <a:pt x="2287310" y="102406"/>
                    <a:pt x="2287310" y="228731"/>
                  </a:cubicBezTo>
                  <a:lnTo>
                    <a:pt x="2287310" y="4740143"/>
                  </a:lnTo>
                  <a:cubicBezTo>
                    <a:pt x="2287310" y="4866468"/>
                    <a:pt x="2184904" y="4968874"/>
                    <a:pt x="2058579" y="4968874"/>
                  </a:cubicBezTo>
                  <a:lnTo>
                    <a:pt x="228731" y="4968874"/>
                  </a:lnTo>
                  <a:cubicBezTo>
                    <a:pt x="102406" y="4968874"/>
                    <a:pt x="0" y="4866468"/>
                    <a:pt x="0" y="4740143"/>
                  </a:cubicBezTo>
                  <a:lnTo>
                    <a:pt x="0" y="228731"/>
                  </a:lnTo>
                  <a:close/>
                </a:path>
              </a:pathLst>
            </a:custGeom>
            <a:no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312928" tIns="312928" rIns="312928" bIns="3791140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400">
                <a:solidFill>
                  <a:prstClr val="black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482619" y="4992422"/>
              <a:ext cx="1987064" cy="993532"/>
            </a:xfrm>
            <a:custGeom>
              <a:avLst/>
              <a:gdLst>
                <a:gd name="connsiteX0" fmla="*/ 0 w 1987064"/>
                <a:gd name="connsiteY0" fmla="*/ 99353 h 993532"/>
                <a:gd name="connsiteX1" fmla="*/ 99353 w 1987064"/>
                <a:gd name="connsiteY1" fmla="*/ 0 h 993532"/>
                <a:gd name="connsiteX2" fmla="*/ 1887711 w 1987064"/>
                <a:gd name="connsiteY2" fmla="*/ 0 h 993532"/>
                <a:gd name="connsiteX3" fmla="*/ 1987064 w 1987064"/>
                <a:gd name="connsiteY3" fmla="*/ 99353 h 993532"/>
                <a:gd name="connsiteX4" fmla="*/ 1987064 w 1987064"/>
                <a:gd name="connsiteY4" fmla="*/ 894179 h 993532"/>
                <a:gd name="connsiteX5" fmla="*/ 1887711 w 1987064"/>
                <a:gd name="connsiteY5" fmla="*/ 993532 h 993532"/>
                <a:gd name="connsiteX6" fmla="*/ 99353 w 1987064"/>
                <a:gd name="connsiteY6" fmla="*/ 993532 h 993532"/>
                <a:gd name="connsiteX7" fmla="*/ 0 w 1987064"/>
                <a:gd name="connsiteY7" fmla="*/ 894179 h 993532"/>
                <a:gd name="connsiteX8" fmla="*/ 0 w 1987064"/>
                <a:gd name="connsiteY8" fmla="*/ 99353 h 99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7064" h="993532">
                  <a:moveTo>
                    <a:pt x="0" y="99353"/>
                  </a:moveTo>
                  <a:cubicBezTo>
                    <a:pt x="0" y="44482"/>
                    <a:pt x="44482" y="0"/>
                    <a:pt x="99353" y="0"/>
                  </a:cubicBezTo>
                  <a:lnTo>
                    <a:pt x="1887711" y="0"/>
                  </a:lnTo>
                  <a:cubicBezTo>
                    <a:pt x="1942582" y="0"/>
                    <a:pt x="1987064" y="44482"/>
                    <a:pt x="1987064" y="99353"/>
                  </a:cubicBezTo>
                  <a:lnTo>
                    <a:pt x="1987064" y="894179"/>
                  </a:lnTo>
                  <a:cubicBezTo>
                    <a:pt x="1987064" y="949050"/>
                    <a:pt x="1942582" y="993532"/>
                    <a:pt x="1887711" y="993532"/>
                  </a:cubicBezTo>
                  <a:lnTo>
                    <a:pt x="99353" y="993532"/>
                  </a:lnTo>
                  <a:cubicBezTo>
                    <a:pt x="44482" y="993532"/>
                    <a:pt x="0" y="949050"/>
                    <a:pt x="0" y="894179"/>
                  </a:cubicBezTo>
                  <a:lnTo>
                    <a:pt x="0" y="993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215" tIns="60215" rIns="60215" bIns="60215" numCol="2" spcCol="1270" anchor="ctr" anchorCtr="0">
              <a:noAutofit/>
            </a:bodyPr>
            <a:lstStyle/>
            <a:p>
              <a:pPr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prstClr val="white"/>
                  </a:solidFill>
                </a:rPr>
                <a:t>Средняя школа</a:t>
              </a:r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473203" y="1233631"/>
              <a:ext cx="1987064" cy="993532"/>
            </a:xfrm>
            <a:custGeom>
              <a:avLst/>
              <a:gdLst>
                <a:gd name="connsiteX0" fmla="*/ 0 w 1987064"/>
                <a:gd name="connsiteY0" fmla="*/ 99353 h 993532"/>
                <a:gd name="connsiteX1" fmla="*/ 99353 w 1987064"/>
                <a:gd name="connsiteY1" fmla="*/ 0 h 993532"/>
                <a:gd name="connsiteX2" fmla="*/ 1887711 w 1987064"/>
                <a:gd name="connsiteY2" fmla="*/ 0 h 993532"/>
                <a:gd name="connsiteX3" fmla="*/ 1987064 w 1987064"/>
                <a:gd name="connsiteY3" fmla="*/ 99353 h 993532"/>
                <a:gd name="connsiteX4" fmla="*/ 1987064 w 1987064"/>
                <a:gd name="connsiteY4" fmla="*/ 894179 h 993532"/>
                <a:gd name="connsiteX5" fmla="*/ 1887711 w 1987064"/>
                <a:gd name="connsiteY5" fmla="*/ 993532 h 993532"/>
                <a:gd name="connsiteX6" fmla="*/ 99353 w 1987064"/>
                <a:gd name="connsiteY6" fmla="*/ 993532 h 993532"/>
                <a:gd name="connsiteX7" fmla="*/ 0 w 1987064"/>
                <a:gd name="connsiteY7" fmla="*/ 894179 h 993532"/>
                <a:gd name="connsiteX8" fmla="*/ 0 w 1987064"/>
                <a:gd name="connsiteY8" fmla="*/ 99353 h 99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7064" h="993532">
                  <a:moveTo>
                    <a:pt x="0" y="99353"/>
                  </a:moveTo>
                  <a:cubicBezTo>
                    <a:pt x="0" y="44482"/>
                    <a:pt x="44482" y="0"/>
                    <a:pt x="99353" y="0"/>
                  </a:cubicBezTo>
                  <a:lnTo>
                    <a:pt x="1887711" y="0"/>
                  </a:lnTo>
                  <a:cubicBezTo>
                    <a:pt x="1942582" y="0"/>
                    <a:pt x="1987064" y="44482"/>
                    <a:pt x="1987064" y="99353"/>
                  </a:cubicBezTo>
                  <a:lnTo>
                    <a:pt x="1987064" y="894179"/>
                  </a:lnTo>
                  <a:cubicBezTo>
                    <a:pt x="1987064" y="949050"/>
                    <a:pt x="1942582" y="993532"/>
                    <a:pt x="1887711" y="993532"/>
                  </a:cubicBezTo>
                  <a:lnTo>
                    <a:pt x="99353" y="993532"/>
                  </a:lnTo>
                  <a:cubicBezTo>
                    <a:pt x="44482" y="993532"/>
                    <a:pt x="0" y="949050"/>
                    <a:pt x="0" y="894179"/>
                  </a:cubicBezTo>
                  <a:lnTo>
                    <a:pt x="0" y="993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215" tIns="60215" rIns="60215" bIns="60215" numCol="1" spcCol="1270" anchor="ctr" anchorCtr="0">
              <a:noAutofit/>
            </a:bodyPr>
            <a:lstStyle/>
            <a:p>
              <a:pPr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white"/>
                  </a:solidFill>
                </a:rPr>
                <a:t>Министерство образования Республики Коми</a:t>
              </a:r>
              <a:endParaRPr lang="ru-RU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9866873" y="3770655"/>
              <a:ext cx="1987064" cy="993532"/>
            </a:xfrm>
            <a:custGeom>
              <a:avLst/>
              <a:gdLst>
                <a:gd name="connsiteX0" fmla="*/ 0 w 1987064"/>
                <a:gd name="connsiteY0" fmla="*/ 99353 h 993532"/>
                <a:gd name="connsiteX1" fmla="*/ 99353 w 1987064"/>
                <a:gd name="connsiteY1" fmla="*/ 0 h 993532"/>
                <a:gd name="connsiteX2" fmla="*/ 1887711 w 1987064"/>
                <a:gd name="connsiteY2" fmla="*/ 0 h 993532"/>
                <a:gd name="connsiteX3" fmla="*/ 1987064 w 1987064"/>
                <a:gd name="connsiteY3" fmla="*/ 99353 h 993532"/>
                <a:gd name="connsiteX4" fmla="*/ 1987064 w 1987064"/>
                <a:gd name="connsiteY4" fmla="*/ 894179 h 993532"/>
                <a:gd name="connsiteX5" fmla="*/ 1887711 w 1987064"/>
                <a:gd name="connsiteY5" fmla="*/ 993532 h 993532"/>
                <a:gd name="connsiteX6" fmla="*/ 99353 w 1987064"/>
                <a:gd name="connsiteY6" fmla="*/ 993532 h 993532"/>
                <a:gd name="connsiteX7" fmla="*/ 0 w 1987064"/>
                <a:gd name="connsiteY7" fmla="*/ 894179 h 993532"/>
                <a:gd name="connsiteX8" fmla="*/ 0 w 1987064"/>
                <a:gd name="connsiteY8" fmla="*/ 99353 h 99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7064" h="993532">
                  <a:moveTo>
                    <a:pt x="0" y="99353"/>
                  </a:moveTo>
                  <a:cubicBezTo>
                    <a:pt x="0" y="44482"/>
                    <a:pt x="44482" y="0"/>
                    <a:pt x="99353" y="0"/>
                  </a:cubicBezTo>
                  <a:lnTo>
                    <a:pt x="1887711" y="0"/>
                  </a:lnTo>
                  <a:cubicBezTo>
                    <a:pt x="1942582" y="0"/>
                    <a:pt x="1987064" y="44482"/>
                    <a:pt x="1987064" y="99353"/>
                  </a:cubicBezTo>
                  <a:lnTo>
                    <a:pt x="1987064" y="894179"/>
                  </a:lnTo>
                  <a:cubicBezTo>
                    <a:pt x="1987064" y="949050"/>
                    <a:pt x="1942582" y="993532"/>
                    <a:pt x="1887711" y="993532"/>
                  </a:cubicBezTo>
                  <a:lnTo>
                    <a:pt x="99353" y="993532"/>
                  </a:lnTo>
                  <a:cubicBezTo>
                    <a:pt x="44482" y="993532"/>
                    <a:pt x="0" y="949050"/>
                    <a:pt x="0" y="894179"/>
                  </a:cubicBezTo>
                  <a:lnTo>
                    <a:pt x="0" y="993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215" tIns="60215" rIns="60215" bIns="60215" numCol="1" spcCol="1270" anchor="ctr" anchorCtr="0">
              <a:noAutofit/>
            </a:bodyPr>
            <a:lstStyle/>
            <a:p>
              <a:pPr algn="ctr" defTabSz="2178050">
                <a:spcBef>
                  <a:spcPct val="0"/>
                </a:spcBef>
              </a:pPr>
              <a:r>
                <a:rPr lang="ru-RU" sz="1400" dirty="0" smtClean="0">
                  <a:solidFill>
                    <a:prstClr val="white"/>
                  </a:solidFill>
                </a:rPr>
                <a:t>Отдел по делам несовершеннолетних </a:t>
              </a:r>
            </a:p>
            <a:p>
              <a:pPr algn="ctr" defTabSz="2178050">
                <a:spcBef>
                  <a:spcPct val="0"/>
                </a:spcBef>
              </a:pPr>
              <a:r>
                <a:rPr lang="ru-RU" sz="1400" dirty="0" smtClean="0">
                  <a:solidFill>
                    <a:prstClr val="white"/>
                  </a:solidFill>
                </a:rPr>
                <a:t>и молодежи </a:t>
              </a:r>
            </a:p>
            <a:p>
              <a:pPr algn="ctr" defTabSz="2178050">
                <a:spcBef>
                  <a:spcPct val="0"/>
                </a:spcBef>
              </a:pPr>
              <a:r>
                <a:rPr lang="ru-RU" sz="1400" dirty="0" smtClean="0">
                  <a:solidFill>
                    <a:prstClr val="white"/>
                  </a:solidFill>
                </a:rPr>
                <a:t>Прокуратуры РК </a:t>
              </a:r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159658" y="3793038"/>
              <a:ext cx="1987064" cy="993532"/>
            </a:xfrm>
            <a:custGeom>
              <a:avLst/>
              <a:gdLst>
                <a:gd name="connsiteX0" fmla="*/ 0 w 1987064"/>
                <a:gd name="connsiteY0" fmla="*/ 99353 h 993532"/>
                <a:gd name="connsiteX1" fmla="*/ 99353 w 1987064"/>
                <a:gd name="connsiteY1" fmla="*/ 0 h 993532"/>
                <a:gd name="connsiteX2" fmla="*/ 1887711 w 1987064"/>
                <a:gd name="connsiteY2" fmla="*/ 0 h 993532"/>
                <a:gd name="connsiteX3" fmla="*/ 1987064 w 1987064"/>
                <a:gd name="connsiteY3" fmla="*/ 99353 h 993532"/>
                <a:gd name="connsiteX4" fmla="*/ 1987064 w 1987064"/>
                <a:gd name="connsiteY4" fmla="*/ 894179 h 993532"/>
                <a:gd name="connsiteX5" fmla="*/ 1887711 w 1987064"/>
                <a:gd name="connsiteY5" fmla="*/ 993532 h 993532"/>
                <a:gd name="connsiteX6" fmla="*/ 99353 w 1987064"/>
                <a:gd name="connsiteY6" fmla="*/ 993532 h 993532"/>
                <a:gd name="connsiteX7" fmla="*/ 0 w 1987064"/>
                <a:gd name="connsiteY7" fmla="*/ 894179 h 993532"/>
                <a:gd name="connsiteX8" fmla="*/ 0 w 1987064"/>
                <a:gd name="connsiteY8" fmla="*/ 99353 h 99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7064" h="993532">
                  <a:moveTo>
                    <a:pt x="0" y="99353"/>
                  </a:moveTo>
                  <a:cubicBezTo>
                    <a:pt x="0" y="44482"/>
                    <a:pt x="44482" y="0"/>
                    <a:pt x="99353" y="0"/>
                  </a:cubicBezTo>
                  <a:lnTo>
                    <a:pt x="1887711" y="0"/>
                  </a:lnTo>
                  <a:cubicBezTo>
                    <a:pt x="1942582" y="0"/>
                    <a:pt x="1987064" y="44482"/>
                    <a:pt x="1987064" y="99353"/>
                  </a:cubicBezTo>
                  <a:lnTo>
                    <a:pt x="1987064" y="894179"/>
                  </a:lnTo>
                  <a:cubicBezTo>
                    <a:pt x="1987064" y="949050"/>
                    <a:pt x="1942582" y="993532"/>
                    <a:pt x="1887711" y="993532"/>
                  </a:cubicBezTo>
                  <a:lnTo>
                    <a:pt x="99353" y="993532"/>
                  </a:lnTo>
                  <a:cubicBezTo>
                    <a:pt x="44482" y="993532"/>
                    <a:pt x="0" y="949050"/>
                    <a:pt x="0" y="894179"/>
                  </a:cubicBezTo>
                  <a:lnTo>
                    <a:pt x="0" y="993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215" tIns="60215" rIns="60215" bIns="60215" numCol="1" spcCol="1270" anchor="ctr" anchorCtr="0">
              <a:noAutofit/>
            </a:bodyPr>
            <a:lstStyle/>
            <a:p>
              <a:pPr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prstClr val="white"/>
                  </a:solidFill>
                </a:rPr>
                <a:t>Центр помощи </a:t>
              </a:r>
            </a:p>
            <a:p>
              <a:pPr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prstClr val="white"/>
                  </a:solidFill>
                </a:rPr>
                <a:t>семье и детям</a:t>
              </a:r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520181" y="3770655"/>
              <a:ext cx="1987064" cy="993532"/>
            </a:xfrm>
            <a:custGeom>
              <a:avLst/>
              <a:gdLst>
                <a:gd name="connsiteX0" fmla="*/ 0 w 1987064"/>
                <a:gd name="connsiteY0" fmla="*/ 99353 h 993532"/>
                <a:gd name="connsiteX1" fmla="*/ 99353 w 1987064"/>
                <a:gd name="connsiteY1" fmla="*/ 0 h 993532"/>
                <a:gd name="connsiteX2" fmla="*/ 1887711 w 1987064"/>
                <a:gd name="connsiteY2" fmla="*/ 0 h 993532"/>
                <a:gd name="connsiteX3" fmla="*/ 1987064 w 1987064"/>
                <a:gd name="connsiteY3" fmla="*/ 99353 h 993532"/>
                <a:gd name="connsiteX4" fmla="*/ 1987064 w 1987064"/>
                <a:gd name="connsiteY4" fmla="*/ 894179 h 993532"/>
                <a:gd name="connsiteX5" fmla="*/ 1887711 w 1987064"/>
                <a:gd name="connsiteY5" fmla="*/ 993532 h 993532"/>
                <a:gd name="connsiteX6" fmla="*/ 99353 w 1987064"/>
                <a:gd name="connsiteY6" fmla="*/ 993532 h 993532"/>
                <a:gd name="connsiteX7" fmla="*/ 0 w 1987064"/>
                <a:gd name="connsiteY7" fmla="*/ 894179 h 993532"/>
                <a:gd name="connsiteX8" fmla="*/ 0 w 1987064"/>
                <a:gd name="connsiteY8" fmla="*/ 99353 h 99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7064" h="993532">
                  <a:moveTo>
                    <a:pt x="0" y="99353"/>
                  </a:moveTo>
                  <a:cubicBezTo>
                    <a:pt x="0" y="44482"/>
                    <a:pt x="44482" y="0"/>
                    <a:pt x="99353" y="0"/>
                  </a:cubicBezTo>
                  <a:lnTo>
                    <a:pt x="1887711" y="0"/>
                  </a:lnTo>
                  <a:cubicBezTo>
                    <a:pt x="1942582" y="0"/>
                    <a:pt x="1987064" y="44482"/>
                    <a:pt x="1987064" y="99353"/>
                  </a:cubicBezTo>
                  <a:lnTo>
                    <a:pt x="1987064" y="894179"/>
                  </a:lnTo>
                  <a:cubicBezTo>
                    <a:pt x="1987064" y="949050"/>
                    <a:pt x="1942582" y="993532"/>
                    <a:pt x="1887711" y="993532"/>
                  </a:cubicBezTo>
                  <a:lnTo>
                    <a:pt x="99353" y="993532"/>
                  </a:lnTo>
                  <a:cubicBezTo>
                    <a:pt x="44482" y="993532"/>
                    <a:pt x="0" y="949050"/>
                    <a:pt x="0" y="894179"/>
                  </a:cubicBezTo>
                  <a:lnTo>
                    <a:pt x="0" y="993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215" tIns="60215" rIns="60215" bIns="60215" numCol="2" spcCol="1270" anchor="ctr" anchorCtr="0">
              <a:noAutofit/>
            </a:bodyPr>
            <a:lstStyle/>
            <a:p>
              <a:pPr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prstClr val="white"/>
                  </a:solidFill>
                </a:rPr>
                <a:t>Средне специальные учебные заведения</a:t>
              </a:r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159658" y="4986580"/>
              <a:ext cx="1987064" cy="993532"/>
            </a:xfrm>
            <a:custGeom>
              <a:avLst/>
              <a:gdLst>
                <a:gd name="connsiteX0" fmla="*/ 0 w 1987064"/>
                <a:gd name="connsiteY0" fmla="*/ 99353 h 993532"/>
                <a:gd name="connsiteX1" fmla="*/ 99353 w 1987064"/>
                <a:gd name="connsiteY1" fmla="*/ 0 h 993532"/>
                <a:gd name="connsiteX2" fmla="*/ 1887711 w 1987064"/>
                <a:gd name="connsiteY2" fmla="*/ 0 h 993532"/>
                <a:gd name="connsiteX3" fmla="*/ 1987064 w 1987064"/>
                <a:gd name="connsiteY3" fmla="*/ 99353 h 993532"/>
                <a:gd name="connsiteX4" fmla="*/ 1987064 w 1987064"/>
                <a:gd name="connsiteY4" fmla="*/ 894179 h 993532"/>
                <a:gd name="connsiteX5" fmla="*/ 1887711 w 1987064"/>
                <a:gd name="connsiteY5" fmla="*/ 993532 h 993532"/>
                <a:gd name="connsiteX6" fmla="*/ 99353 w 1987064"/>
                <a:gd name="connsiteY6" fmla="*/ 993532 h 993532"/>
                <a:gd name="connsiteX7" fmla="*/ 0 w 1987064"/>
                <a:gd name="connsiteY7" fmla="*/ 894179 h 993532"/>
                <a:gd name="connsiteX8" fmla="*/ 0 w 1987064"/>
                <a:gd name="connsiteY8" fmla="*/ 99353 h 99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7064" h="993532">
                  <a:moveTo>
                    <a:pt x="0" y="99353"/>
                  </a:moveTo>
                  <a:cubicBezTo>
                    <a:pt x="0" y="44482"/>
                    <a:pt x="44482" y="0"/>
                    <a:pt x="99353" y="0"/>
                  </a:cubicBezTo>
                  <a:lnTo>
                    <a:pt x="1887711" y="0"/>
                  </a:lnTo>
                  <a:cubicBezTo>
                    <a:pt x="1942582" y="0"/>
                    <a:pt x="1987064" y="44482"/>
                    <a:pt x="1987064" y="99353"/>
                  </a:cubicBezTo>
                  <a:lnTo>
                    <a:pt x="1987064" y="894179"/>
                  </a:lnTo>
                  <a:cubicBezTo>
                    <a:pt x="1987064" y="949050"/>
                    <a:pt x="1942582" y="993532"/>
                    <a:pt x="1887711" y="993532"/>
                  </a:cubicBezTo>
                  <a:lnTo>
                    <a:pt x="99353" y="993532"/>
                  </a:lnTo>
                  <a:cubicBezTo>
                    <a:pt x="44482" y="993532"/>
                    <a:pt x="0" y="949050"/>
                    <a:pt x="0" y="894179"/>
                  </a:cubicBezTo>
                  <a:lnTo>
                    <a:pt x="0" y="993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215" tIns="60215" rIns="60215" bIns="60215" numCol="1" spcCol="1270" anchor="ctr" anchorCtr="0">
              <a:noAutofit/>
            </a:bodyPr>
            <a:lstStyle/>
            <a:p>
              <a:pPr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prstClr val="white"/>
                  </a:solidFill>
                </a:rPr>
                <a:t>Комиссия по делам несовершеннолетних и защите их прав</a:t>
              </a:r>
              <a:endParaRPr lang="ru-RU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Полилиния 19"/>
          <p:cNvSpPr/>
          <p:nvPr/>
        </p:nvSpPr>
        <p:spPr>
          <a:xfrm>
            <a:off x="4463820" y="2538012"/>
            <a:ext cx="1987064" cy="993532"/>
          </a:xfrm>
          <a:custGeom>
            <a:avLst/>
            <a:gdLst>
              <a:gd name="connsiteX0" fmla="*/ 0 w 1987064"/>
              <a:gd name="connsiteY0" fmla="*/ 99353 h 993532"/>
              <a:gd name="connsiteX1" fmla="*/ 99353 w 1987064"/>
              <a:gd name="connsiteY1" fmla="*/ 0 h 993532"/>
              <a:gd name="connsiteX2" fmla="*/ 1887711 w 1987064"/>
              <a:gd name="connsiteY2" fmla="*/ 0 h 993532"/>
              <a:gd name="connsiteX3" fmla="*/ 1987064 w 1987064"/>
              <a:gd name="connsiteY3" fmla="*/ 99353 h 993532"/>
              <a:gd name="connsiteX4" fmla="*/ 1987064 w 1987064"/>
              <a:gd name="connsiteY4" fmla="*/ 894179 h 993532"/>
              <a:gd name="connsiteX5" fmla="*/ 1887711 w 1987064"/>
              <a:gd name="connsiteY5" fmla="*/ 993532 h 993532"/>
              <a:gd name="connsiteX6" fmla="*/ 99353 w 1987064"/>
              <a:gd name="connsiteY6" fmla="*/ 993532 h 993532"/>
              <a:gd name="connsiteX7" fmla="*/ 0 w 1987064"/>
              <a:gd name="connsiteY7" fmla="*/ 894179 h 993532"/>
              <a:gd name="connsiteX8" fmla="*/ 0 w 1987064"/>
              <a:gd name="connsiteY8" fmla="*/ 99353 h 99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7064" h="993532">
                <a:moveTo>
                  <a:pt x="0" y="99353"/>
                </a:moveTo>
                <a:cubicBezTo>
                  <a:pt x="0" y="44482"/>
                  <a:pt x="44482" y="0"/>
                  <a:pt x="99353" y="0"/>
                </a:cubicBezTo>
                <a:lnTo>
                  <a:pt x="1887711" y="0"/>
                </a:lnTo>
                <a:cubicBezTo>
                  <a:pt x="1942582" y="0"/>
                  <a:pt x="1987064" y="44482"/>
                  <a:pt x="1987064" y="99353"/>
                </a:cubicBezTo>
                <a:lnTo>
                  <a:pt x="1987064" y="894179"/>
                </a:lnTo>
                <a:cubicBezTo>
                  <a:pt x="1987064" y="949050"/>
                  <a:pt x="1942582" y="993532"/>
                  <a:pt x="1887711" y="993532"/>
                </a:cubicBezTo>
                <a:lnTo>
                  <a:pt x="99353" y="993532"/>
                </a:lnTo>
                <a:cubicBezTo>
                  <a:pt x="44482" y="993532"/>
                  <a:pt x="0" y="949050"/>
                  <a:pt x="0" y="894179"/>
                </a:cubicBezTo>
                <a:lnTo>
                  <a:pt x="0" y="9935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15" tIns="60215" rIns="60215" bIns="60215" numCol="1" spcCol="1270" anchor="ctr" anchorCtr="0">
            <a:noAutofit/>
          </a:bodyPr>
          <a:lstStyle/>
          <a:p>
            <a:pPr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white"/>
                </a:solidFill>
              </a:rPr>
              <a:t>Управление образованием муниципального образования </a:t>
            </a:r>
            <a:endParaRPr lang="ru-RU" sz="1400" dirty="0">
              <a:solidFill>
                <a:prstClr val="white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165" y="2536924"/>
            <a:ext cx="2005758" cy="10120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65" y="3100075"/>
            <a:ext cx="2005758" cy="10120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727" y="1275825"/>
            <a:ext cx="2005758" cy="101202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380" y="2525342"/>
            <a:ext cx="2005758" cy="101202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727" y="1283983"/>
            <a:ext cx="2005758" cy="101202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247885" y="2858781"/>
            <a:ext cx="1729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Органы опеки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95523" y="1312347"/>
            <a:ext cx="1692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Агентство Республики Коми по делам молодежи</a:t>
            </a:r>
            <a:endParaRPr lang="ru-RU" sz="1400" dirty="0">
              <a:solidFill>
                <a:prstClr val="white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859" y="1265491"/>
            <a:ext cx="2005758" cy="101202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247885" y="1312347"/>
            <a:ext cx="1729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Уполномоченный при Главе Республики Коми по правам ребенка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29380" y="2659214"/>
            <a:ext cx="1977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Подразделения МВД по делам несовершеннолетних </a:t>
            </a:r>
            <a:endParaRPr lang="ru-RU" sz="1400" dirty="0">
              <a:solidFill>
                <a:prstClr val="white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713" y="3166558"/>
            <a:ext cx="1194949" cy="878107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3771123" y="3751526"/>
            <a:ext cx="730259" cy="1843844"/>
            <a:chOff x="3771123" y="3751526"/>
            <a:chExt cx="730259" cy="1843844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3771123" y="3751526"/>
              <a:ext cx="730259" cy="566247"/>
              <a:chOff x="3771123" y="3751526"/>
              <a:chExt cx="730259" cy="566247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3771123" y="3751526"/>
                <a:ext cx="176219" cy="80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flipH="1">
                <a:off x="3947342" y="3752335"/>
                <a:ext cx="2701" cy="56543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3949430" y="4317773"/>
                <a:ext cx="55195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3940083" y="4317773"/>
              <a:ext cx="7259" cy="127759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Прямая соединительная линия 56"/>
          <p:cNvCxnSpPr/>
          <p:nvPr/>
        </p:nvCxnSpPr>
        <p:spPr>
          <a:xfrm>
            <a:off x="3937382" y="5593002"/>
            <a:ext cx="517022" cy="23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3765424" y="3463349"/>
            <a:ext cx="171958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3937382" y="1771503"/>
            <a:ext cx="517022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3937382" y="1771503"/>
            <a:ext cx="0" cy="1691846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447936" y="2271137"/>
            <a:ext cx="0" cy="259409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Группа 82"/>
          <p:cNvGrpSpPr/>
          <p:nvPr/>
        </p:nvGrpSpPr>
        <p:grpSpPr>
          <a:xfrm>
            <a:off x="6441468" y="1771503"/>
            <a:ext cx="3378565" cy="629339"/>
            <a:chOff x="6441468" y="1771503"/>
            <a:chExt cx="3378565" cy="629339"/>
          </a:xfrm>
        </p:grpSpPr>
        <p:grpSp>
          <p:nvGrpSpPr>
            <p:cNvPr id="73" name="Группа 72"/>
            <p:cNvGrpSpPr/>
            <p:nvPr/>
          </p:nvGrpSpPr>
          <p:grpSpPr>
            <a:xfrm>
              <a:off x="6441468" y="1771503"/>
              <a:ext cx="699391" cy="629339"/>
              <a:chOff x="6441468" y="1771503"/>
              <a:chExt cx="699391" cy="629339"/>
            </a:xfrm>
          </p:grpSpPr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6441468" y="1771503"/>
                <a:ext cx="379696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6821164" y="1771503"/>
                <a:ext cx="0" cy="62933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>
                <a:endCxn id="33" idx="1"/>
              </p:cNvCxnSpPr>
              <p:nvPr/>
            </p:nvCxnSpPr>
            <p:spPr>
              <a:xfrm>
                <a:off x="6821164" y="1771503"/>
                <a:ext cx="319695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Группа 73"/>
            <p:cNvGrpSpPr/>
            <p:nvPr/>
          </p:nvGrpSpPr>
          <p:grpSpPr>
            <a:xfrm>
              <a:off x="9120642" y="1771503"/>
              <a:ext cx="699391" cy="629339"/>
              <a:chOff x="6441468" y="1771503"/>
              <a:chExt cx="699391" cy="629339"/>
            </a:xfrm>
          </p:grpSpPr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6441468" y="1771503"/>
                <a:ext cx="379696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6821164" y="1771503"/>
                <a:ext cx="0" cy="629339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6821164" y="1771503"/>
                <a:ext cx="319695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Прямая соединительная линия 81"/>
            <p:cNvCxnSpPr/>
            <p:nvPr/>
          </p:nvCxnSpPr>
          <p:spPr>
            <a:xfrm>
              <a:off x="6835063" y="2400841"/>
              <a:ext cx="2658171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Прямая соединительная линия 84"/>
          <p:cNvCxnSpPr/>
          <p:nvPr/>
        </p:nvCxnSpPr>
        <p:spPr>
          <a:xfrm>
            <a:off x="10841605" y="2296007"/>
            <a:ext cx="0" cy="229335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10841462" y="3546027"/>
            <a:ext cx="143" cy="27498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8124289" y="2277515"/>
            <a:ext cx="0" cy="247827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Группа 128"/>
          <p:cNvGrpSpPr/>
          <p:nvPr/>
        </p:nvGrpSpPr>
        <p:grpSpPr>
          <a:xfrm>
            <a:off x="6450885" y="3028546"/>
            <a:ext cx="3382136" cy="792461"/>
            <a:chOff x="6450885" y="3028546"/>
            <a:chExt cx="3382136" cy="792461"/>
          </a:xfrm>
        </p:grpSpPr>
        <p:grpSp>
          <p:nvGrpSpPr>
            <p:cNvPr id="99" name="Группа 98"/>
            <p:cNvGrpSpPr/>
            <p:nvPr/>
          </p:nvGrpSpPr>
          <p:grpSpPr>
            <a:xfrm>
              <a:off x="6450885" y="3028546"/>
              <a:ext cx="3382136" cy="629339"/>
              <a:chOff x="6441468" y="1771503"/>
              <a:chExt cx="3378565" cy="629339"/>
            </a:xfrm>
          </p:grpSpPr>
          <p:grpSp>
            <p:nvGrpSpPr>
              <p:cNvPr id="100" name="Группа 99"/>
              <p:cNvGrpSpPr/>
              <p:nvPr/>
            </p:nvGrpSpPr>
            <p:grpSpPr>
              <a:xfrm>
                <a:off x="6441468" y="1771503"/>
                <a:ext cx="699391" cy="629339"/>
                <a:chOff x="6441468" y="1771503"/>
                <a:chExt cx="699391" cy="629339"/>
              </a:xfrm>
            </p:grpSpPr>
            <p:cxnSp>
              <p:nvCxnSpPr>
                <p:cNvPr id="106" name="Прямая соединительная линия 105"/>
                <p:cNvCxnSpPr/>
                <p:nvPr/>
              </p:nvCxnSpPr>
              <p:spPr>
                <a:xfrm>
                  <a:off x="6441468" y="1771503"/>
                  <a:ext cx="379696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Прямая соединительная линия 106"/>
                <p:cNvCxnSpPr/>
                <p:nvPr/>
              </p:nvCxnSpPr>
              <p:spPr>
                <a:xfrm>
                  <a:off x="6821164" y="1771503"/>
                  <a:ext cx="0" cy="629339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>
                  <a:off x="6821164" y="1771503"/>
                  <a:ext cx="319695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Группа 100"/>
              <p:cNvGrpSpPr/>
              <p:nvPr/>
            </p:nvGrpSpPr>
            <p:grpSpPr>
              <a:xfrm>
                <a:off x="9120642" y="1771503"/>
                <a:ext cx="699391" cy="629339"/>
                <a:chOff x="6441468" y="1771503"/>
                <a:chExt cx="699391" cy="629339"/>
              </a:xfrm>
            </p:grpSpPr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>
                  <a:off x="6441468" y="1771503"/>
                  <a:ext cx="379696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единительная линия 103"/>
                <p:cNvCxnSpPr/>
                <p:nvPr/>
              </p:nvCxnSpPr>
              <p:spPr>
                <a:xfrm>
                  <a:off x="6821164" y="1771503"/>
                  <a:ext cx="0" cy="629339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Прямая соединительная линия 104"/>
                <p:cNvCxnSpPr/>
                <p:nvPr/>
              </p:nvCxnSpPr>
              <p:spPr>
                <a:xfrm>
                  <a:off x="6821164" y="1771503"/>
                  <a:ext cx="319695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2" name="Прямая соединительная линия 101"/>
              <p:cNvCxnSpPr/>
              <p:nvPr/>
            </p:nvCxnSpPr>
            <p:spPr>
              <a:xfrm>
                <a:off x="6835063" y="2400841"/>
                <a:ext cx="2658171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8124289" y="3546027"/>
              <a:ext cx="0" cy="27498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Прямая соединительная линия 115"/>
          <p:cNvCxnSpPr/>
          <p:nvPr/>
        </p:nvCxnSpPr>
        <p:spPr>
          <a:xfrm>
            <a:off x="8124289" y="4836922"/>
            <a:ext cx="0" cy="17336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9500338" y="4317773"/>
            <a:ext cx="0" cy="1275229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Группа 127"/>
          <p:cNvGrpSpPr/>
          <p:nvPr/>
        </p:nvGrpSpPr>
        <p:grpSpPr>
          <a:xfrm>
            <a:off x="9141067" y="4317773"/>
            <a:ext cx="697660" cy="1275229"/>
            <a:chOff x="9141067" y="4317773"/>
            <a:chExt cx="697660" cy="1275229"/>
          </a:xfrm>
        </p:grpSpPr>
        <p:cxnSp>
          <p:nvCxnSpPr>
            <p:cNvPr id="120" name="Прямая соединительная линия 119"/>
            <p:cNvCxnSpPr/>
            <p:nvPr/>
          </p:nvCxnSpPr>
          <p:spPr>
            <a:xfrm>
              <a:off x="9146617" y="4317773"/>
              <a:ext cx="69211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9141067" y="5593002"/>
              <a:ext cx="352167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Овал 131"/>
          <p:cNvSpPr/>
          <p:nvPr/>
        </p:nvSpPr>
        <p:spPr>
          <a:xfrm>
            <a:off x="5447935" y="5169049"/>
            <a:ext cx="993533" cy="755762"/>
          </a:xfrm>
          <a:prstGeom prst="ellipse">
            <a:avLst/>
          </a:prstGeom>
          <a:solidFill>
            <a:srgbClr val="FFFF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</a:rPr>
              <a:t>Служба примирения</a:t>
            </a:r>
          </a:p>
        </p:txBody>
      </p:sp>
      <p:grpSp>
        <p:nvGrpSpPr>
          <p:cNvPr id="134" name="Группа 133"/>
          <p:cNvGrpSpPr/>
          <p:nvPr/>
        </p:nvGrpSpPr>
        <p:grpSpPr>
          <a:xfrm>
            <a:off x="5447936" y="3948056"/>
            <a:ext cx="1059204" cy="729297"/>
            <a:chOff x="5447936" y="3948056"/>
            <a:chExt cx="1026125" cy="729297"/>
          </a:xfrm>
        </p:grpSpPr>
        <p:sp>
          <p:nvSpPr>
            <p:cNvPr id="131" name="Овал 130"/>
            <p:cNvSpPr/>
            <p:nvPr/>
          </p:nvSpPr>
          <p:spPr>
            <a:xfrm>
              <a:off x="5447937" y="3948056"/>
              <a:ext cx="993532" cy="729297"/>
            </a:xfrm>
            <a:prstGeom prst="ellipse">
              <a:avLst/>
            </a:prstGeom>
            <a:solidFill>
              <a:srgbClr val="FFFF00">
                <a:alpha val="80000"/>
              </a:srgb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447936" y="4066277"/>
              <a:ext cx="10261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prstClr val="black"/>
                  </a:solidFill>
                </a:rPr>
                <a:t>Служба примирения</a:t>
              </a:r>
              <a:endParaRPr lang="ru-RU" sz="1100" b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42" name="Прямая соединительная линия 141"/>
          <p:cNvCxnSpPr/>
          <p:nvPr/>
        </p:nvCxnSpPr>
        <p:spPr>
          <a:xfrm flipH="1">
            <a:off x="6821164" y="3751526"/>
            <a:ext cx="12168" cy="184147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>
            <a:off x="6844896" y="4930408"/>
            <a:ext cx="2693585" cy="459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Группа 163"/>
          <p:cNvGrpSpPr/>
          <p:nvPr/>
        </p:nvGrpSpPr>
        <p:grpSpPr>
          <a:xfrm>
            <a:off x="6473497" y="3166558"/>
            <a:ext cx="3355883" cy="2426444"/>
            <a:chOff x="6473497" y="3166558"/>
            <a:chExt cx="3355883" cy="2426444"/>
          </a:xfrm>
        </p:grpSpPr>
        <p:cxnSp>
          <p:nvCxnSpPr>
            <p:cNvPr id="136" name="Прямая соединительная линия 135"/>
            <p:cNvCxnSpPr/>
            <p:nvPr/>
          </p:nvCxnSpPr>
          <p:spPr>
            <a:xfrm flipH="1">
              <a:off x="9538481" y="3166558"/>
              <a:ext cx="290899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>
              <a:off x="9538481" y="3166558"/>
              <a:ext cx="0" cy="58496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 flipH="1">
              <a:off x="6830982" y="3751526"/>
              <a:ext cx="2682006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0" name="Группа 149"/>
            <p:cNvGrpSpPr/>
            <p:nvPr/>
          </p:nvGrpSpPr>
          <p:grpSpPr>
            <a:xfrm>
              <a:off x="6473497" y="4317773"/>
              <a:ext cx="347667" cy="1275229"/>
              <a:chOff x="6473497" y="4317773"/>
              <a:chExt cx="347667" cy="1275229"/>
            </a:xfrm>
          </p:grpSpPr>
          <p:cxnSp>
            <p:nvCxnSpPr>
              <p:cNvPr id="144" name="Прямая соединительная линия 143"/>
              <p:cNvCxnSpPr/>
              <p:nvPr/>
            </p:nvCxnSpPr>
            <p:spPr>
              <a:xfrm>
                <a:off x="6473497" y="5593002"/>
                <a:ext cx="347667" cy="0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Прямая соединительная линия 146"/>
              <p:cNvCxnSpPr/>
              <p:nvPr/>
            </p:nvCxnSpPr>
            <p:spPr>
              <a:xfrm>
                <a:off x="6507140" y="4317773"/>
                <a:ext cx="314024" cy="0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3" name="Прямая соединительная линия 152"/>
            <p:cNvCxnSpPr/>
            <p:nvPr/>
          </p:nvCxnSpPr>
          <p:spPr>
            <a:xfrm>
              <a:off x="8041206" y="3546027"/>
              <a:ext cx="4595" cy="205499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единительная линия 154"/>
            <p:cNvCxnSpPr/>
            <p:nvPr/>
          </p:nvCxnSpPr>
          <p:spPr>
            <a:xfrm flipH="1">
              <a:off x="9544019" y="4429556"/>
              <a:ext cx="285361" cy="4595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я соединительная линия 156"/>
            <p:cNvCxnSpPr/>
            <p:nvPr/>
          </p:nvCxnSpPr>
          <p:spPr>
            <a:xfrm>
              <a:off x="9545586" y="4443341"/>
              <a:ext cx="0" cy="477877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Прямая соединительная линия 160"/>
            <p:cNvCxnSpPr/>
            <p:nvPr/>
          </p:nvCxnSpPr>
          <p:spPr>
            <a:xfrm flipH="1">
              <a:off x="6830982" y="5593002"/>
              <a:ext cx="291183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>
            <a:xfrm>
              <a:off x="6853757" y="4317773"/>
              <a:ext cx="287102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Группа 171"/>
          <p:cNvGrpSpPr/>
          <p:nvPr/>
        </p:nvGrpSpPr>
        <p:grpSpPr>
          <a:xfrm>
            <a:off x="1478760" y="4521618"/>
            <a:ext cx="2292263" cy="1518492"/>
            <a:chOff x="1070215" y="4199308"/>
            <a:chExt cx="2658136" cy="1518492"/>
          </a:xfrm>
        </p:grpSpPr>
        <p:sp>
          <p:nvSpPr>
            <p:cNvPr id="165" name="Скругленный прямоугольник 164"/>
            <p:cNvSpPr/>
            <p:nvPr/>
          </p:nvSpPr>
          <p:spPr>
            <a:xfrm>
              <a:off x="1075765" y="4199308"/>
              <a:ext cx="2652586" cy="1518492"/>
            </a:xfrm>
            <a:prstGeom prst="roundRect">
              <a:avLst/>
            </a:prstGeom>
            <a:noFill/>
            <a:effectLst>
              <a:outerShdw blurRad="50800" dist="50800" dir="5400000" sx="1000" sy="1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171" name="Группа 170"/>
            <p:cNvGrpSpPr/>
            <p:nvPr/>
          </p:nvGrpSpPr>
          <p:grpSpPr>
            <a:xfrm>
              <a:off x="1070215" y="4312704"/>
              <a:ext cx="2569882" cy="1292662"/>
              <a:chOff x="1075765" y="4317773"/>
              <a:chExt cx="2569882" cy="1292662"/>
            </a:xfrm>
          </p:grpSpPr>
          <p:sp>
            <p:nvSpPr>
              <p:cNvPr id="166" name="TextBox 165"/>
              <p:cNvSpPr txBox="1"/>
              <p:nvPr/>
            </p:nvSpPr>
            <p:spPr>
              <a:xfrm>
                <a:off x="1075765" y="4317773"/>
                <a:ext cx="2569882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300" b="1" spc="-100" dirty="0" smtClean="0">
                    <a:solidFill>
                      <a:prstClr val="black"/>
                    </a:solidFill>
                  </a:rPr>
                  <a:t>                Организация, координация, контроль</a:t>
                </a:r>
              </a:p>
              <a:p>
                <a:r>
                  <a:rPr lang="ru-RU" sz="1300" b="1" spc="-100" dirty="0" smtClean="0">
                    <a:solidFill>
                      <a:prstClr val="black"/>
                    </a:solidFill>
                  </a:rPr>
                  <a:t>                Обмен информацией о наличии конфликта с учащимся</a:t>
                </a:r>
                <a:endParaRPr lang="ru-RU" sz="1300" b="1" spc="-100" dirty="0">
                  <a:solidFill>
                    <a:prstClr val="black"/>
                  </a:solidFill>
                </a:endParaRPr>
              </a:p>
              <a:p>
                <a:r>
                  <a:rPr lang="ru-RU" sz="1300" b="1" spc="-100" dirty="0" smtClean="0">
                    <a:solidFill>
                      <a:prstClr val="black"/>
                    </a:solidFill>
                  </a:rPr>
                  <a:t>                Обучение, повышение квалификации, метод. помощь </a:t>
                </a:r>
                <a:endParaRPr lang="ru-RU" sz="1300" b="1" spc="-1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68" name="Прямая соединительная линия 167"/>
              <p:cNvCxnSpPr/>
              <p:nvPr/>
            </p:nvCxnSpPr>
            <p:spPr>
              <a:xfrm>
                <a:off x="1168172" y="4473868"/>
                <a:ext cx="262965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Прямая соединительная линия 168"/>
              <p:cNvCxnSpPr/>
              <p:nvPr/>
            </p:nvCxnSpPr>
            <p:spPr>
              <a:xfrm>
                <a:off x="1168172" y="4859236"/>
                <a:ext cx="262965" cy="0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0" name="Прямая соединительная линия 169"/>
            <p:cNvCxnSpPr/>
            <p:nvPr/>
          </p:nvCxnSpPr>
          <p:spPr>
            <a:xfrm>
              <a:off x="1168172" y="5264989"/>
              <a:ext cx="26296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51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1" y="247651"/>
            <a:ext cx="10018713" cy="68579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Схема </a:t>
            </a:r>
            <a:r>
              <a:rPr lang="ru-RU" b="1" dirty="0"/>
              <a:t>работы школьной службы примирения (медиации) 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467350" y="1238250"/>
            <a:ext cx="2933700" cy="952500"/>
          </a:xfrm>
          <a:prstGeom prst="triangle">
            <a:avLst/>
          </a:prstGeom>
          <a:ln w="635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Директор школы</a:t>
            </a:r>
            <a:endParaRPr lang="ru-RU" dirty="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67350" y="2686050"/>
            <a:ext cx="2933700" cy="60960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Завуч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67350" y="3733800"/>
            <a:ext cx="2933700" cy="68580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Педагог-психолог или социальный педагог</a:t>
            </a:r>
          </a:p>
        </p:txBody>
      </p:sp>
      <p:sp>
        <p:nvSpPr>
          <p:cNvPr id="9" name="Овал 8"/>
          <p:cNvSpPr/>
          <p:nvPr/>
        </p:nvSpPr>
        <p:spPr>
          <a:xfrm>
            <a:off x="5410200" y="4781550"/>
            <a:ext cx="2933700" cy="104775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ШСП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</a:rPr>
              <a:t>(СШМ)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00300" y="5329237"/>
            <a:ext cx="1885950" cy="523875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Учителя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38850" y="6257925"/>
            <a:ext cx="1790700" cy="323850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Родители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44000" y="5329237"/>
            <a:ext cx="2000250" cy="47148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Учащиеся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67900" y="1085850"/>
            <a:ext cx="2133600" cy="47625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12700" stA="26000" endPos="32000" dist="12700" dir="5400000" sy="-100000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Иные органы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2019300"/>
            <a:ext cx="2209800" cy="955929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9144000" y="3524250"/>
            <a:ext cx="2343150" cy="723900"/>
          </a:xfrm>
          <a:prstGeom prst="ellipse">
            <a:avLst/>
          </a:prstGeom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Координатор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71650" y="981075"/>
            <a:ext cx="2514600" cy="3095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D64787"/>
                </a:solidFill>
              </a:rPr>
              <a:t>-- </a:t>
            </a:r>
            <a:r>
              <a:rPr lang="ru-RU" sz="2000" dirty="0" smtClean="0">
                <a:solidFill>
                  <a:prstClr val="black"/>
                </a:solidFill>
              </a:rPr>
              <a:t>Информирование</a:t>
            </a:r>
            <a:r>
              <a:rPr lang="ru-RU" sz="2000" dirty="0" smtClean="0">
                <a:solidFill>
                  <a:prstClr val="white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о конфликте;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--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Участие в примирении (медиации);</a:t>
            </a:r>
          </a:p>
          <a:p>
            <a:pPr algn="just"/>
            <a:r>
              <a:rPr lang="ru-RU" sz="2000" b="1" dirty="0" smtClean="0">
                <a:solidFill>
                  <a:srgbClr val="E29D3E"/>
                </a:solidFill>
              </a:rPr>
              <a:t>--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Обучение, метод помощи</a:t>
            </a:r>
            <a:endParaRPr lang="ru-RU" sz="2000" dirty="0">
              <a:solidFill>
                <a:prstClr val="black"/>
              </a:solidFill>
            </a:endParaRPr>
          </a:p>
          <a:p>
            <a:pPr algn="just"/>
            <a:endParaRPr lang="ru-RU" dirty="0" smtClean="0">
              <a:solidFill>
                <a:srgbClr val="FFFF00"/>
              </a:solidFill>
            </a:endParaRPr>
          </a:p>
          <a:p>
            <a:pPr algn="just"/>
            <a:endParaRPr lang="ru-RU" dirty="0">
              <a:solidFill>
                <a:srgbClr val="D64787"/>
              </a:solidFill>
            </a:endParaRPr>
          </a:p>
        </p:txBody>
      </p:sp>
      <p:cxnSp>
        <p:nvCxnSpPr>
          <p:cNvPr id="19" name="Прямая соединительная линия 18"/>
          <p:cNvCxnSpPr>
            <a:stCxn id="13" idx="1"/>
          </p:cNvCxnSpPr>
          <p:nvPr/>
        </p:nvCxnSpPr>
        <p:spPr>
          <a:xfrm flipH="1">
            <a:off x="9296400" y="1323975"/>
            <a:ext cx="5715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9296400" y="1323975"/>
            <a:ext cx="0" cy="2200275"/>
          </a:xfrm>
          <a:prstGeom prst="straightConnector1">
            <a:avLst/>
          </a:prstGeom>
          <a:ln w="127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9296400" y="4248150"/>
            <a:ext cx="0" cy="1057275"/>
          </a:xfrm>
          <a:prstGeom prst="straightConnector1">
            <a:avLst/>
          </a:prstGeom>
          <a:ln w="127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5" idx="7"/>
          </p:cNvCxnSpPr>
          <p:nvPr/>
        </p:nvCxnSpPr>
        <p:spPr>
          <a:xfrm flipV="1">
            <a:off x="11144004" y="2990850"/>
            <a:ext cx="246" cy="639413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 стрелкой 1023"/>
          <p:cNvCxnSpPr>
            <a:stCxn id="12" idx="1"/>
          </p:cNvCxnSpPr>
          <p:nvPr/>
        </p:nvCxnSpPr>
        <p:spPr>
          <a:xfrm flipH="1" flipV="1">
            <a:off x="8191500" y="5564980"/>
            <a:ext cx="952500" cy="1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 стрелкой 1031"/>
          <p:cNvCxnSpPr>
            <a:stCxn id="10" idx="3"/>
          </p:cNvCxnSpPr>
          <p:nvPr/>
        </p:nvCxnSpPr>
        <p:spPr>
          <a:xfrm flipV="1">
            <a:off x="4286250" y="5591174"/>
            <a:ext cx="1181100" cy="1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 стрелкой 1033"/>
          <p:cNvCxnSpPr>
            <a:stCxn id="11" idx="0"/>
          </p:cNvCxnSpPr>
          <p:nvPr/>
        </p:nvCxnSpPr>
        <p:spPr>
          <a:xfrm flipV="1">
            <a:off x="6934200" y="5853112"/>
            <a:ext cx="0" cy="404813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Прямая со стрелкой 1036"/>
          <p:cNvCxnSpPr>
            <a:stCxn id="6" idx="3"/>
          </p:cNvCxnSpPr>
          <p:nvPr/>
        </p:nvCxnSpPr>
        <p:spPr>
          <a:xfrm>
            <a:off x="6934200" y="2190750"/>
            <a:ext cx="0" cy="338137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 стрелкой 1038"/>
          <p:cNvCxnSpPr/>
          <p:nvPr/>
        </p:nvCxnSpPr>
        <p:spPr>
          <a:xfrm>
            <a:off x="6991350" y="4419600"/>
            <a:ext cx="0" cy="3571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 стрелкой 1041"/>
          <p:cNvCxnSpPr>
            <a:stCxn id="15" idx="2"/>
          </p:cNvCxnSpPr>
          <p:nvPr/>
        </p:nvCxnSpPr>
        <p:spPr>
          <a:xfrm flipH="1" flipV="1">
            <a:off x="8401050" y="3310556"/>
            <a:ext cx="742950" cy="57564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Прямая со стрелкой 1043"/>
          <p:cNvCxnSpPr>
            <a:stCxn id="15" idx="2"/>
          </p:cNvCxnSpPr>
          <p:nvPr/>
        </p:nvCxnSpPr>
        <p:spPr>
          <a:xfrm flipH="1">
            <a:off x="8401050" y="3886200"/>
            <a:ext cx="742950" cy="3619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Прямая со стрелкой 1045"/>
          <p:cNvCxnSpPr>
            <a:stCxn id="10" idx="2"/>
          </p:cNvCxnSpPr>
          <p:nvPr/>
        </p:nvCxnSpPr>
        <p:spPr>
          <a:xfrm>
            <a:off x="3343275" y="5853112"/>
            <a:ext cx="0" cy="866775"/>
          </a:xfrm>
          <a:prstGeom prst="straightConnector1">
            <a:avLst/>
          </a:prstGeom>
          <a:ln w="127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Прямая со стрелкой 1047"/>
          <p:cNvCxnSpPr/>
          <p:nvPr/>
        </p:nvCxnSpPr>
        <p:spPr>
          <a:xfrm>
            <a:off x="3343275" y="6719887"/>
            <a:ext cx="8391525" cy="0"/>
          </a:xfrm>
          <a:prstGeom prst="straightConnector1">
            <a:avLst/>
          </a:prstGeom>
          <a:ln w="127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Прямая со стрелкой 1050"/>
          <p:cNvCxnSpPr/>
          <p:nvPr/>
        </p:nvCxnSpPr>
        <p:spPr>
          <a:xfrm flipH="1" flipV="1">
            <a:off x="11144250" y="4248150"/>
            <a:ext cx="590550" cy="2471737"/>
          </a:xfrm>
          <a:prstGeom prst="straightConnector1">
            <a:avLst/>
          </a:prstGeom>
          <a:ln w="127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4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Приоритеты при выборе </a:t>
            </a:r>
            <a:r>
              <a:rPr lang="ru-RU" dirty="0" smtClean="0"/>
              <a:t>куратора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4089401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Куратором должен быть выбран человек, который: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Сам заинтересован в развитии восстановительных практик в школе и принимает их ценности.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Имеет доступ к информации о конфликтных ситуациях.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Пользуется авторитетом у учителей и учеников.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Может отстаивать свое мнение перед администрацией.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Может организовать неформальную группу школьников.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Готов продолжительное время (не меньше года, а в среднем порядка трех лет) работать со службой примирения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i="1" dirty="0">
                <a:solidFill>
                  <a:srgbClr val="FF0000"/>
                </a:solidFill>
              </a:rPr>
              <a:t>Из этого следует, что куратора нельзя назначать против его воли. Можно рекомендовать, поддерживать, но окончательный выбор о своей готовности разворачивать в школе новый подход куратор делает сам. </a:t>
            </a:r>
          </a:p>
        </p:txBody>
      </p:sp>
    </p:spTree>
    <p:extLst>
      <p:ext uri="{BB962C8B-B14F-4D97-AF65-F5344CB8AC3E}">
        <p14:creationId xmlns:p14="http://schemas.microsoft.com/office/powerpoint/2010/main" val="11238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Набор школьников-медиаторов в службу примирения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387600"/>
            <a:ext cx="10018713" cy="43560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Возможные проблемы:</a:t>
            </a:r>
          </a:p>
          <a:p>
            <a:r>
              <a:rPr lang="ru-RU" dirty="0"/>
              <a:t>На тренинг присылали «активистов» школы, которые </a:t>
            </a:r>
            <a:r>
              <a:rPr lang="ru-RU" dirty="0" smtClean="0"/>
              <a:t> участвуют </a:t>
            </a:r>
            <a:r>
              <a:rPr lang="ru-RU" dirty="0"/>
              <a:t>в разных делах школы и у них не остается времени на проведение медиаций. Они уже самоутвердились и в целом бесконфликтны. Поскольку конфликты им не очень интересны, то после тренинга они благодарят и уходят.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/>
              <a:t>тренинг присылали «трудных» подростков на «перевоспитание». Часть из них втягивается в работу, но в основном им непривычно работать медиаторами с другими. </a:t>
            </a:r>
          </a:p>
        </p:txBody>
      </p:sp>
    </p:spTree>
    <p:extLst>
      <p:ext uri="{BB962C8B-B14F-4D97-AF65-F5344CB8AC3E}">
        <p14:creationId xmlns:p14="http://schemas.microsoft.com/office/powerpoint/2010/main" val="24172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54100"/>
          </a:xfrm>
        </p:spPr>
        <p:txBody>
          <a:bodyPr/>
          <a:lstStyle/>
          <a:p>
            <a:r>
              <a:rPr lang="ru-RU" dirty="0" smtClean="0"/>
              <a:t>Набор </a:t>
            </a:r>
            <a:r>
              <a:rPr lang="ru-RU" dirty="0"/>
              <a:t>будущих </a:t>
            </a:r>
            <a:r>
              <a:rPr lang="ru-RU" dirty="0" smtClean="0"/>
              <a:t>школьников-медиаторов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473200"/>
            <a:ext cx="10018713" cy="5638801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Отбор осуществляется куратором среди учащихся 8 и 10 классов</a:t>
            </a:r>
          </a:p>
          <a:p>
            <a:r>
              <a:rPr lang="ru-RU" dirty="0" smtClean="0"/>
              <a:t>Составляются два списка по итогам ответов на два вопроса:</a:t>
            </a:r>
          </a:p>
          <a:p>
            <a:pPr marL="0" indent="0">
              <a:buNone/>
            </a:pPr>
            <a:r>
              <a:rPr lang="ru-RU" dirty="0"/>
              <a:t>1) </a:t>
            </a:r>
            <a:r>
              <a:rPr lang="ru-RU" dirty="0" smtClean="0"/>
              <a:t>К </a:t>
            </a:r>
            <a:r>
              <a:rPr lang="ru-RU" dirty="0"/>
              <a:t>кому из учащихся своего класса вы обращаетесь, если вы с кем-то поругались, у вас плохое настроение или у вас что-то случилось? Пожалуйста, напишите фамилию этого человека. </a:t>
            </a:r>
            <a:r>
              <a:rPr lang="ru-RU" i="1" dirty="0"/>
              <a:t>Свою фамилию можно не </a:t>
            </a:r>
            <a:r>
              <a:rPr lang="ru-RU" i="1" dirty="0" smtClean="0"/>
              <a:t>писать;</a:t>
            </a:r>
          </a:p>
          <a:p>
            <a:pPr marL="0" indent="0">
              <a:buNone/>
            </a:pPr>
            <a:r>
              <a:rPr lang="ru-RU" i="1" dirty="0" smtClean="0"/>
              <a:t>2) </a:t>
            </a:r>
            <a:r>
              <a:rPr lang="ru-RU" dirty="0" smtClean="0"/>
              <a:t>У </a:t>
            </a:r>
            <a:r>
              <a:rPr lang="ru-RU" dirty="0"/>
              <a:t>нас будет создаваться группа из учащихся, помогающая ученикам решать конфликты; кому интересно познакомиться с этим поближе и больше про это узнать, напишите на втором листочке свои фамилию и </a:t>
            </a:r>
            <a:r>
              <a:rPr lang="ru-RU" dirty="0" smtClean="0"/>
              <a:t>имя. </a:t>
            </a:r>
            <a:endParaRPr lang="ru-RU" i="1" dirty="0"/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2247900" y="5725668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49700" y="5510784"/>
            <a:ext cx="77089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На пересечении 2-х </a:t>
            </a:r>
            <a:r>
              <a:rPr lang="ru-RU" sz="1400" b="1" dirty="0">
                <a:solidFill>
                  <a:schemeClr val="tx1"/>
                </a:solidFill>
              </a:rPr>
              <a:t>списков  выявляются  заинтересованные подростки, и те, к кому обращаются одноклассники. Если кого-то назвали 3-4 человека, то значит, способности к решению чужих конфликтов у него скорее всего есть, а если и ему самому это интересно – то это кандидат на базовый семинар по восстановительной медиации</a:t>
            </a:r>
          </a:p>
        </p:txBody>
      </p:sp>
    </p:spTree>
    <p:extLst>
      <p:ext uri="{BB962C8B-B14F-4D97-AF65-F5344CB8AC3E}">
        <p14:creationId xmlns:p14="http://schemas.microsoft.com/office/powerpoint/2010/main" val="341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4129" y="590549"/>
            <a:ext cx="8930747" cy="590551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Медиация</a:t>
            </a:r>
            <a:endParaRPr lang="ru-RU" sz="6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52600" y="1524000"/>
            <a:ext cx="9750426" cy="4838700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/>
              <a:t>- это </a:t>
            </a:r>
            <a:r>
              <a:rPr lang="ru-RU" sz="4000" b="1" dirty="0"/>
              <a:t>метод</a:t>
            </a:r>
            <a:r>
              <a:rPr lang="ru-RU" sz="4000" dirty="0"/>
              <a:t> разрешения споров, причисляемый к группе </a:t>
            </a:r>
            <a:r>
              <a:rPr lang="ru-RU" sz="4000" b="1" dirty="0"/>
              <a:t>альтернативных</a:t>
            </a:r>
            <a:r>
              <a:rPr lang="ru-RU" sz="4000" dirty="0"/>
              <a:t> методов </a:t>
            </a:r>
            <a:r>
              <a:rPr lang="ru-RU" sz="4000" b="1" dirty="0"/>
              <a:t>разрешения споров </a:t>
            </a:r>
            <a:r>
              <a:rPr lang="ru-RU" sz="4000" dirty="0"/>
              <a:t>(ст. 2 Федерального закона от 27 июля 2010 г. № </a:t>
            </a:r>
            <a:r>
              <a:rPr lang="ru-RU" sz="4000" b="1" dirty="0"/>
              <a:t>193-ФЗ</a:t>
            </a:r>
            <a:r>
              <a:rPr lang="ru-RU" sz="4000" dirty="0"/>
              <a:t> "Об альтернативной процедуре урегулирования споров с участием посредника (процедуре медиации)"). </a:t>
            </a:r>
          </a:p>
        </p:txBody>
      </p:sp>
    </p:spTree>
    <p:extLst>
      <p:ext uri="{BB962C8B-B14F-4D97-AF65-F5344CB8AC3E}">
        <p14:creationId xmlns:p14="http://schemas.microsoft.com/office/powerpoint/2010/main" val="22033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525780"/>
            <a:ext cx="10018713" cy="979170"/>
          </a:xfrm>
        </p:spPr>
        <p:txBody>
          <a:bodyPr>
            <a:noAutofit/>
          </a:bodyPr>
          <a:lstStyle/>
          <a:p>
            <a:r>
              <a:rPr lang="ru-RU" sz="2400" b="1" dirty="0"/>
              <a:t>Нормативно-правовое регулирование школьных служб примирения (медиации) </a:t>
            </a:r>
            <a:r>
              <a:rPr lang="ru-RU" sz="2400" b="1" dirty="0" smtClean="0"/>
              <a:t>в </a:t>
            </a:r>
            <a:r>
              <a:rPr lang="ru-RU" sz="2400" b="1" dirty="0"/>
              <a:t>Российской Федерации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809750"/>
            <a:ext cx="10391460" cy="4667250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hlinkClick r:id="rId2"/>
              </a:rPr>
              <a:t>Конвенция</a:t>
            </a:r>
            <a:r>
              <a:rPr lang="ru-RU" sz="2000" dirty="0"/>
              <a:t> о правах ребенка;</a:t>
            </a:r>
          </a:p>
          <a:p>
            <a:r>
              <a:rPr lang="ru-RU" sz="2000" dirty="0"/>
              <a:t>Конвенции о защите прав детей и сотрудничестве, заключенные в г. Гааге, 1980, 1996, 2007 годов;</a:t>
            </a:r>
          </a:p>
          <a:p>
            <a:r>
              <a:rPr lang="ru-RU" sz="2000" dirty="0" smtClean="0">
                <a:hlinkClick r:id="rId3"/>
              </a:rPr>
              <a:t>Конституция</a:t>
            </a:r>
            <a:r>
              <a:rPr lang="ru-RU" sz="2000" dirty="0" smtClean="0"/>
              <a:t> </a:t>
            </a:r>
            <a:r>
              <a:rPr lang="ru-RU" sz="2000" dirty="0"/>
              <a:t>Российской Федерации;</a:t>
            </a:r>
          </a:p>
          <a:p>
            <a:r>
              <a:rPr lang="ru-RU" sz="2000" dirty="0"/>
              <a:t>Гражданский </a:t>
            </a:r>
            <a:r>
              <a:rPr lang="ru-RU" sz="2000" dirty="0">
                <a:hlinkClick r:id="rId4"/>
              </a:rPr>
              <a:t>кодекс</a:t>
            </a:r>
            <a:r>
              <a:rPr lang="ru-RU" sz="2000" dirty="0"/>
              <a:t> Российской Федерации;</a:t>
            </a:r>
          </a:p>
          <a:p>
            <a:r>
              <a:rPr lang="ru-RU" sz="2000" dirty="0"/>
              <a:t>Семейный </a:t>
            </a:r>
            <a:r>
              <a:rPr lang="ru-RU" sz="2000" dirty="0">
                <a:hlinkClick r:id="rId5"/>
              </a:rPr>
              <a:t>кодекс</a:t>
            </a:r>
            <a:r>
              <a:rPr lang="ru-RU" sz="2000" dirty="0"/>
              <a:t> Российской Федерации;</a:t>
            </a:r>
          </a:p>
          <a:p>
            <a:r>
              <a:rPr lang="ru-RU" sz="2000" dirty="0"/>
              <a:t>Федеральный </a:t>
            </a:r>
            <a:r>
              <a:rPr lang="ru-RU" sz="2000" dirty="0">
                <a:hlinkClick r:id="rId6"/>
              </a:rPr>
              <a:t>закон</a:t>
            </a:r>
            <a:r>
              <a:rPr lang="ru-RU" sz="2000" dirty="0"/>
              <a:t> от 24 июля 1998 г. N 124-ФЗ "Об основных гарантиях прав ребенка в Российской Федерации";</a:t>
            </a:r>
          </a:p>
          <a:p>
            <a:r>
              <a:rPr lang="ru-RU" sz="2000" dirty="0"/>
              <a:t>Федеральный </a:t>
            </a:r>
            <a:r>
              <a:rPr lang="ru-RU" sz="2000" dirty="0">
                <a:hlinkClick r:id="rId7"/>
              </a:rPr>
              <a:t>закон</a:t>
            </a:r>
            <a:r>
              <a:rPr lang="ru-RU" sz="2000" dirty="0"/>
              <a:t> от 29 декабря 2012 г. N 273-ФЗ "Об образовании в Российской </a:t>
            </a:r>
            <a:r>
              <a:rPr lang="ru-RU" sz="2000" dirty="0" smtClean="0"/>
              <a:t>Федерации</a:t>
            </a:r>
            <a:r>
              <a:rPr lang="ru-RU" sz="2000" dirty="0"/>
              <a:t>";</a:t>
            </a:r>
          </a:p>
          <a:p>
            <a:r>
              <a:rPr lang="ru-RU" sz="2000" dirty="0" smtClean="0"/>
              <a:t>Федеральный </a:t>
            </a:r>
            <a:r>
              <a:rPr lang="ru-RU" sz="2000" dirty="0">
                <a:hlinkClick r:id="rId8"/>
              </a:rPr>
              <a:t>закон</a:t>
            </a:r>
            <a:r>
              <a:rPr lang="ru-RU" sz="2000" dirty="0"/>
              <a:t> от 27 июля 2010 г. N 193-ФЗ "Об альтернативной процедуре урегулирования споров с участием посредника (процедуре медиации</a:t>
            </a:r>
            <a:r>
              <a:rPr lang="ru-RU" sz="2000" dirty="0" smtClean="0"/>
              <a:t>)".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9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49624"/>
            <a:ext cx="10018713" cy="64545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Нормативно-правовое регулирование школьных служб примирения (медиации) </a:t>
            </a:r>
            <a:br>
              <a:rPr lang="ru-RU" sz="2000" b="1" dirty="0" smtClean="0"/>
            </a:br>
            <a:r>
              <a:rPr lang="ru-RU" sz="2000" b="1" dirty="0" smtClean="0"/>
              <a:t>в Российской Федерации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902970"/>
            <a:ext cx="10018713" cy="5429250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Утверждена</a:t>
            </a:r>
            <a:endParaRPr lang="ru-RU" dirty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Указом Президента</a:t>
            </a:r>
            <a:endParaRPr lang="ru-RU" dirty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Российской Федерации</a:t>
            </a:r>
            <a:endParaRPr lang="ru-RU" dirty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от 1 июня 2012 г. N 761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300" b="1" dirty="0"/>
              <a:t>НАЦИОНАЛЬНАЯ СТРАТЕГИЯ</a:t>
            </a:r>
            <a:endParaRPr lang="ru-RU" sz="43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300" b="1" dirty="0"/>
              <a:t>ДЕЙСТВИЙ В ИНТЕРЕСАХ ДЕТЕЙ НА 2012 - 2017 ГОДЫ</a:t>
            </a:r>
            <a:endParaRPr lang="ru-RU" sz="43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VI. СОЗДАНИЕ СИСТЕМЫ ЗАЩИТЫ И ОБЕСПЕЧЕНИЯ ПРАВ И </a:t>
            </a:r>
            <a:r>
              <a:rPr lang="ru-RU" b="1" dirty="0" smtClean="0"/>
              <a:t>ИНТЕРЕСОВ ДЕТЕЙ </a:t>
            </a:r>
            <a:r>
              <a:rPr lang="ru-RU" b="1" dirty="0"/>
              <a:t>И ДРУЖЕСТВЕННОГО К РЕБЕНКУ ПРАВОСУДИЯ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 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3. Меры, направленные на </a:t>
            </a:r>
            <a:r>
              <a:rPr lang="ru-RU" b="1" dirty="0" smtClean="0"/>
              <a:t>реформирование законодательства </a:t>
            </a:r>
            <a:r>
              <a:rPr lang="ru-RU" b="1" dirty="0"/>
              <a:t>Российской Федерации в части</a:t>
            </a:r>
            <a:r>
              <a:rPr lang="ru-RU" b="1" dirty="0" smtClean="0"/>
              <a:t>, касающейся </a:t>
            </a:r>
            <a:r>
              <a:rPr lang="ru-RU" b="1" dirty="0"/>
              <a:t>защиты прав и интересов детей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Разработка программы восстановительного правосудия </a:t>
            </a:r>
            <a:r>
              <a:rPr lang="ru-RU" dirty="0"/>
              <a:t>в отношении детей, совершивших общественно опасные деяния, но не достигших возраста, с которого наступает уголовная ответственность, предусматривающей комплекс воспитательных мер и мер социально-психологического и педагогического сопровождения, а также обеспечение взаимодействия судов и правоохранительных органов со специалистами по ювенальным технологиям - </a:t>
            </a:r>
            <a:r>
              <a:rPr lang="ru-RU" b="1" dirty="0"/>
              <a:t>медиаторами</a:t>
            </a:r>
            <a:r>
              <a:rPr lang="ru-RU" dirty="0"/>
              <a:t>, психологами, социальными педагогами и социальными работниками при ее реализации.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 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4. Меры, направленные на создание </a:t>
            </a:r>
            <a:r>
              <a:rPr lang="ru-RU" b="1" dirty="0" smtClean="0"/>
              <a:t>дружественного к </a:t>
            </a:r>
            <a:r>
              <a:rPr lang="ru-RU" b="1" dirty="0"/>
              <a:t>ребенку правосудия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развитие сети служб примирения в целях реализации восстановительного правосудия</a:t>
            </a:r>
            <a:r>
              <a:rPr lang="ru-RU" dirty="0"/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организация школьных служб примирения</a:t>
            </a:r>
            <a:r>
              <a:rPr lang="ru-RU" dirty="0"/>
              <a:t>, нацеленных на разрешение конфликтов в образовательных учреждениях, профилактику правонарушений детей и подростков, улучшение отношений в образовательном учреждении.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В целях законодательного обеспечения деятельности комиссий по делам несовершеннолетних и защите их прав предусматривается: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внедрение технологий восстановительного подхода</a:t>
            </a:r>
            <a:r>
              <a:rPr lang="ru-RU" dirty="0"/>
              <a:t>, реализация примирительных программ и применение механизмов возмещения ребенком-правонарушителем ущерба потерпевшему, а также проведение социальной, психологической и иной реабилитационной работы с жертвами преступлений, оказание воспитательного воздействия на несовершеннолетних правонарушителей.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8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4550" y="400050"/>
            <a:ext cx="9388476" cy="6076950"/>
          </a:xfrm>
        </p:spPr>
        <p:txBody>
          <a:bodyPr>
            <a:noAutofit/>
          </a:bodyPr>
          <a:lstStyle/>
          <a:p>
            <a:pPr indent="457200" algn="just"/>
            <a:r>
              <a:rPr lang="ru-RU" sz="4000" dirty="0"/>
              <a:t>Процедура медиации ориентирована на выработку </a:t>
            </a:r>
            <a:r>
              <a:rPr lang="ru-RU" sz="4000" dirty="0" err="1" smtClean="0"/>
              <a:t>консенсусных</a:t>
            </a:r>
            <a:r>
              <a:rPr lang="ru-RU" sz="4000" dirty="0" smtClean="0"/>
              <a:t> </a:t>
            </a:r>
            <a:r>
              <a:rPr lang="ru-RU" sz="4000" dirty="0"/>
              <a:t>решений сторон. </a:t>
            </a:r>
            <a:endParaRPr lang="ru-RU" sz="4000" dirty="0" smtClean="0"/>
          </a:p>
          <a:p>
            <a:pPr indent="457200" algn="just"/>
            <a:r>
              <a:rPr lang="ru-RU" sz="4000" dirty="0" smtClean="0"/>
              <a:t>Решение</a:t>
            </a:r>
            <a:r>
              <a:rPr lang="ru-RU" sz="4000" dirty="0"/>
              <a:t>, основанное на консенсусе, в отличие от компромиссного, в полной мере удовлетворяет интересы каждой из сторон, и в силу этого является наиболее жизнеспособным и стабильным.</a:t>
            </a:r>
          </a:p>
        </p:txBody>
      </p:sp>
    </p:spTree>
    <p:extLst>
      <p:ext uri="{BB962C8B-B14F-4D97-AF65-F5344CB8AC3E}">
        <p14:creationId xmlns:p14="http://schemas.microsoft.com/office/powerpoint/2010/main" val="3523707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66900" y="666750"/>
            <a:ext cx="9617076" cy="5562600"/>
          </a:xfrm>
        </p:spPr>
        <p:txBody>
          <a:bodyPr>
            <a:normAutofit/>
          </a:bodyPr>
          <a:lstStyle/>
          <a:p>
            <a:pPr indent="457200" algn="just"/>
            <a:endParaRPr lang="ru-RU" sz="3200" dirty="0" smtClean="0"/>
          </a:p>
          <a:p>
            <a:pPr indent="457200" algn="just"/>
            <a:r>
              <a:rPr lang="ru-RU" sz="3200" dirty="0" smtClean="0"/>
              <a:t>Перед </a:t>
            </a:r>
            <a:r>
              <a:rPr lang="ru-RU" sz="3200" dirty="0"/>
              <a:t>российским медиативным сообществом встала задача разработать специально для нашей страны оригинальный метод с использованием понимающего подхода для образовательно-воспитательной сферы – </a:t>
            </a:r>
            <a:r>
              <a:rPr lang="ru-RU" sz="3200" b="1" dirty="0"/>
              <a:t>школьную медиацию. </a:t>
            </a:r>
            <a:endParaRPr lang="ru-RU" sz="3200" b="1" dirty="0" smtClean="0"/>
          </a:p>
          <a:p>
            <a:pPr indent="457200" algn="just"/>
            <a:r>
              <a:rPr lang="ru-RU" sz="3200" dirty="0" smtClean="0"/>
              <a:t>При </a:t>
            </a:r>
            <a:r>
              <a:rPr lang="ru-RU" sz="3200" dirty="0"/>
              <a:t>этом метод "Школьной медиации" ориентирован на работу со всеми участниками образовательного и воспитательного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234143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279" y="381000"/>
            <a:ext cx="8930747" cy="819150"/>
          </a:xfrm>
        </p:spPr>
        <p:txBody>
          <a:bodyPr/>
          <a:lstStyle/>
          <a:p>
            <a:pPr algn="ctr"/>
            <a:r>
              <a:rPr lang="ru-RU" b="1" dirty="0" smtClean="0"/>
              <a:t>Школьная медиация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2278" y="1695450"/>
            <a:ext cx="8930748" cy="4457700"/>
          </a:xfrm>
        </p:spPr>
        <p:txBody>
          <a:bodyPr>
            <a:normAutofit/>
          </a:bodyPr>
          <a:lstStyle/>
          <a:p>
            <a:pPr indent="457200" algn="just"/>
            <a:r>
              <a:rPr lang="ru-RU" sz="3600" dirty="0" smtClean="0"/>
              <a:t>– </a:t>
            </a:r>
            <a:r>
              <a:rPr lang="ru-RU" sz="3600" dirty="0"/>
              <a:t>это и инновационная методика, </a:t>
            </a:r>
            <a:r>
              <a:rPr lang="ru-RU" sz="3600" dirty="0" smtClean="0"/>
              <a:t>                и </a:t>
            </a:r>
            <a:r>
              <a:rPr lang="ru-RU" sz="3600" dirty="0"/>
              <a:t>учебная технология, рассчитанная на применение во всех институтах, принимающих участие в воспитании и формировании личности ребенка – </a:t>
            </a:r>
            <a:r>
              <a:rPr lang="ru-RU" sz="3600" dirty="0" smtClean="0"/>
              <a:t>                от </a:t>
            </a:r>
            <a:r>
              <a:rPr lang="ru-RU" sz="3600" dirty="0"/>
              <a:t>семьи и дошкольных учреждений до высшей школы.</a:t>
            </a:r>
          </a:p>
        </p:txBody>
      </p:sp>
    </p:spTree>
    <p:extLst>
      <p:ext uri="{BB962C8B-B14F-4D97-AF65-F5344CB8AC3E}">
        <p14:creationId xmlns:p14="http://schemas.microsoft.com/office/powerpoint/2010/main" val="47140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8423" y="423081"/>
            <a:ext cx="8930747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Цели </a:t>
            </a:r>
            <a:r>
              <a:rPr lang="ru-RU" dirty="0" smtClean="0"/>
              <a:t>метода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"Школьной </a:t>
            </a:r>
            <a:r>
              <a:rPr lang="ru-RU" dirty="0" smtClean="0"/>
              <a:t>медиации"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38350" y="1276350"/>
            <a:ext cx="9464676" cy="5010150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создание </a:t>
            </a:r>
            <a:r>
              <a:rPr lang="ru-RU" sz="2400" dirty="0"/>
              <a:t>безопасной среды, благоприятной для развития личности с активной гражданской позицией, умеющей принимать решения и отвечать за свои поступки</a:t>
            </a:r>
            <a:r>
              <a:rPr lang="ru-RU" sz="2400" dirty="0" smtClean="0"/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воспитание </a:t>
            </a:r>
            <a:r>
              <a:rPr lang="ru-RU" sz="2400" dirty="0"/>
              <a:t>культуры конструктивного поведения в </a:t>
            </a:r>
            <a:r>
              <a:rPr lang="ru-RU" sz="2400" dirty="0" smtClean="0"/>
              <a:t>конфликте;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улучшение </a:t>
            </a:r>
            <a:r>
              <a:rPr lang="ru-RU" sz="2400" dirty="0"/>
              <a:t>качества жизни всех участников учебно-воспитательного процесса с помощью медиативного подхода, основывающегося на позитивном общении, уважении, открытости, доброжелательности, взаимном принятии как внутри групп взрослых и детей, так и между этими группами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0957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1_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2_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3_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406</TotalTime>
  <Words>1513</Words>
  <Application>Microsoft Office PowerPoint</Application>
  <PresentationFormat>Произвольный</PresentationFormat>
  <Paragraphs>184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Параллакс</vt:lpstr>
      <vt:lpstr>1_Параллакс</vt:lpstr>
      <vt:lpstr>2_Параллакс</vt:lpstr>
      <vt:lpstr>3_Параллакс</vt:lpstr>
      <vt:lpstr>Школьная служба примирения   </vt:lpstr>
      <vt:lpstr>Презентация PowerPoint</vt:lpstr>
      <vt:lpstr>Медиация</vt:lpstr>
      <vt:lpstr>Нормативно-правовое регулирование школьных служб примирения (медиации) в Российской Федерации</vt:lpstr>
      <vt:lpstr>Нормативно-правовое регулирование школьных служб примирения (медиации)  в Российской Федерации</vt:lpstr>
      <vt:lpstr>Презентация PowerPoint</vt:lpstr>
      <vt:lpstr>Презентация PowerPoint</vt:lpstr>
      <vt:lpstr>Школьная медиация</vt:lpstr>
      <vt:lpstr>Цели метода  "Школьной медиации" </vt:lpstr>
      <vt:lpstr>Презентация PowerPoint</vt:lpstr>
      <vt:lpstr>Школьная служба примирения </vt:lpstr>
      <vt:lpstr>Служба примирения</vt:lpstr>
      <vt:lpstr>Задачи школьной службы примирения</vt:lpstr>
      <vt:lpstr>Принципы школьной службы примирения</vt:lpstr>
      <vt:lpstr>Подходы школьной службы примирения</vt:lpstr>
      <vt:lpstr>Основные формы работы   школьной службы примирения</vt:lpstr>
      <vt:lpstr>Преимущества  школьной службы примирения</vt:lpstr>
      <vt:lpstr>Правовые основы  школьной службы примирения</vt:lpstr>
      <vt:lpstr>Алгоритм создания  школьной службы примирения</vt:lpstr>
      <vt:lpstr>Структура и организация деятельности  школьной службы примирения</vt:lpstr>
      <vt:lpstr>Примерный перечень документов школьной службы примирения</vt:lpstr>
      <vt:lpstr>Презентация PowerPoint</vt:lpstr>
      <vt:lpstr>Система школьных служб примирения (медиации)  в Республике Коми</vt:lpstr>
      <vt:lpstr>Схема работы школьной службы примирения (медиации) </vt:lpstr>
      <vt:lpstr>Приоритеты при выборе куратора</vt:lpstr>
      <vt:lpstr>Набор школьников-медиаторов в службу примирения</vt:lpstr>
      <vt:lpstr>Набор будущих школьников-медиаторов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служба примирения  в Республике Коми</dc:title>
  <dc:creator>Студент</dc:creator>
  <cp:lastModifiedBy>СоцПедагог</cp:lastModifiedBy>
  <cp:revision>47</cp:revision>
  <dcterms:created xsi:type="dcterms:W3CDTF">2015-01-16T06:36:13Z</dcterms:created>
  <dcterms:modified xsi:type="dcterms:W3CDTF">2019-11-28T09:33:50Z</dcterms:modified>
</cp:coreProperties>
</file>