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0266-F949-4815-A1A9-AB85A662E22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4C5-8035-46E7-B072-51B59503B8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0266-F949-4815-A1A9-AB85A662E22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4C5-8035-46E7-B072-51B59503B8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0266-F949-4815-A1A9-AB85A662E22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4C5-8035-46E7-B072-51B59503B8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0266-F949-4815-A1A9-AB85A662E22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4C5-8035-46E7-B072-51B59503B8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0266-F949-4815-A1A9-AB85A662E22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4C5-8035-46E7-B072-51B59503B8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0266-F949-4815-A1A9-AB85A662E22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4C5-8035-46E7-B072-51B59503B8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0266-F949-4815-A1A9-AB85A662E22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4C5-8035-46E7-B072-51B59503B8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0266-F949-4815-A1A9-AB85A662E22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4C5-8035-46E7-B072-51B59503B8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0266-F949-4815-A1A9-AB85A662E22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4C5-8035-46E7-B072-51B59503B8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0266-F949-4815-A1A9-AB85A662E22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4C5-8035-46E7-B072-51B59503B8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0266-F949-4815-A1A9-AB85A662E22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624C5-8035-46E7-B072-51B59503B8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C950266-F949-4815-A1A9-AB85A662E221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2624C5-8035-46E7-B072-51B59503B8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i="1" dirty="0" err="1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Норовирусная</a:t>
            </a:r>
            <a:r>
              <a:rPr lang="ru-RU" i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инфекция и ее профилактика</a:t>
            </a:r>
            <a:r>
              <a:rPr lang="ru-RU" dirty="0">
                <a:solidFill>
                  <a:srgbClr val="000000"/>
                </a:solidFill>
                <a:effectLst/>
                <a:latin typeface="Verdana"/>
              </a:rPr>
              <a:t/>
            </a:r>
            <a:br>
              <a:rPr lang="ru-RU" dirty="0">
                <a:solidFill>
                  <a:srgbClr val="000000"/>
                </a:solidFill>
                <a:effectLst/>
                <a:latin typeface="Verdana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27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Сегодня все чаще и чаще дети и взрослые заболевают кишечными инфекциями. Одной из частых причин этих инфекций являются вирусы.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Существует несколько разновидностей вирусов, которые способны вызывать у человека кишечную инфекцию. Одним из таких вирусов является </a:t>
            </a:r>
            <a:r>
              <a:rPr lang="ru-RU" b="1" dirty="0" err="1" smtClean="0">
                <a:solidFill>
                  <a:srgbClr val="FF0000"/>
                </a:solidFill>
                <a:latin typeface="Verdana"/>
              </a:rPr>
              <a:t>норовирус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или </a:t>
            </a:r>
            <a:r>
              <a:rPr lang="ru-RU" b="1" dirty="0" smtClean="0">
                <a:solidFill>
                  <a:srgbClr val="FF0000"/>
                </a:solidFill>
                <a:latin typeface="Verdana"/>
              </a:rPr>
              <a:t>кишечный грипп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Норовирусы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вместе с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ротавирусами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являются основной причиной развития кишечных инфекций у детей. Изначально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норовирусы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и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ротавирусы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вообще не различали и всем ставили диагноз -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ротавирусная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инфекция, тем более, что проявления обоих вирусных инфекций схожи.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Впервые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норовирус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были выделен в 1972 году в городе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Норволк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штат Огайо, США, в связи с чем сначала назывался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Норволк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-вирусом.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latin typeface="Verdana"/>
              </a:rPr>
              <a:t>Норовирусы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очень заразны: всего 10-100 частиц вируса достаточно для заражения человека. Поэтому попадание этого вируса в детский коллектив очень часто ведет к быстрому распространению кишечной инфекции среди детей.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92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9" y="14777"/>
            <a:ext cx="914399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500" u="sng" dirty="0">
                <a:solidFill>
                  <a:srgbClr val="000000"/>
                </a:solidFill>
                <a:effectLst/>
                <a:latin typeface="Verdana"/>
              </a:rPr>
              <a:t>Основные пути передачи </a:t>
            </a:r>
            <a:r>
              <a:rPr lang="ru-RU" sz="3500" u="sng" dirty="0" err="1" smtClean="0">
                <a:solidFill>
                  <a:srgbClr val="000000"/>
                </a:solidFill>
                <a:effectLst/>
                <a:latin typeface="Verdana"/>
              </a:rPr>
              <a:t>норовируса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- пищевой, т.е. человек может заразиться, например, употребив в пищу немытые фрукты или овощи;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- водный, когда человек заражается, выпив некоторое количество жидкости, содержащей вирус;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- контактно-бытовой, когда вирус попадает в организм через немытые руки, предметы обихода, посуду и т.д.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pPr marL="45720" indent="0" algn="just">
              <a:buNone/>
            </a:pPr>
            <a:endParaRPr lang="ru-RU" dirty="0">
              <a:solidFill>
                <a:srgbClr val="000000"/>
              </a:solidFill>
              <a:latin typeface="Verdana"/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Verdana"/>
              </a:rPr>
              <a:t>Чаще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всего передача вируса происходит от больного человека через предметы обихода здоровому человеку.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pPr marL="45720" indent="0" algn="just">
              <a:buNone/>
            </a:pPr>
            <a:endParaRPr lang="ru-RU" dirty="0">
              <a:solidFill>
                <a:srgbClr val="000000"/>
              </a:solidFill>
              <a:latin typeface="Verdana"/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Verdana"/>
              </a:rPr>
              <a:t>Люди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инфицированные вирусом, способны заразить окружающих во время разгара заболевания и в течение следующих 48 часов. В некоторых случаях вирусы могут выводиться организма в течение 2х недель после начала заболевания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767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0" y="31367"/>
            <a:ext cx="914399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500" u="sng" dirty="0">
                <a:solidFill>
                  <a:srgbClr val="000000"/>
                </a:solidFill>
                <a:effectLst/>
                <a:latin typeface="Verdana"/>
              </a:rPr>
              <a:t>Симптомы </a:t>
            </a:r>
            <a:r>
              <a:rPr lang="ru-RU" sz="3500" u="sng" dirty="0" err="1">
                <a:solidFill>
                  <a:srgbClr val="000000"/>
                </a:solidFill>
                <a:effectLst/>
                <a:latin typeface="Verdana"/>
              </a:rPr>
              <a:t>норовирусной</a:t>
            </a:r>
            <a:r>
              <a:rPr lang="ru-RU" sz="3500" u="sng" dirty="0">
                <a:solidFill>
                  <a:srgbClr val="000000"/>
                </a:solidFill>
                <a:effectLst/>
                <a:latin typeface="Verdana"/>
              </a:rPr>
              <a:t> инфекции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marL="45720" indent="0" algn="just">
              <a:buNone/>
            </a:pPr>
            <a:r>
              <a:rPr lang="ru-RU" dirty="0">
                <a:solidFill>
                  <a:srgbClr val="000000"/>
                </a:solidFill>
                <a:latin typeface="Verdana"/>
              </a:rPr>
              <a:t>Первые симптомы заболевания появляются через 24-48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часов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после заражения. Это может быть однократная, но чаще многократная рвота,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диарея (понос),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сильная тошнота, повышение температуры.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pPr marL="45720" indent="0" algn="just">
              <a:buNone/>
            </a:pPr>
            <a:r>
              <a:rPr lang="ru-RU" dirty="0" err="1" smtClean="0">
                <a:solidFill>
                  <a:srgbClr val="000000"/>
                </a:solidFill>
                <a:latin typeface="Verdana"/>
              </a:rPr>
              <a:t>Норовирус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чаще всего вызывает диарею и сильную рвоту, но иногда может быть и только рвота. Нарушения со стороны пищеварительной системы могут сопровождаться мышечными, головными болями и слабостью. Обычно симптомы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норовирусной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инфекции проходят сами через 12-72 часа. 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Verdana"/>
              </a:rPr>
              <a:t>После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болезни организм вырабатывает иммунитет к вирусу, но на очень короткий период, около 8 недель. После этого срока человек может снова заразиться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норовирусом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и заболеть.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17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2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500" u="sng" dirty="0" smtClean="0">
                <a:solidFill>
                  <a:srgbClr val="000000"/>
                </a:solidFill>
                <a:effectLst/>
                <a:latin typeface="Verdana"/>
              </a:rPr>
              <a:t>Профилактика </a:t>
            </a:r>
            <a:r>
              <a:rPr lang="ru-RU" sz="3500" u="sng" dirty="0" err="1" smtClean="0">
                <a:solidFill>
                  <a:srgbClr val="000000"/>
                </a:solidFill>
                <a:effectLst/>
                <a:latin typeface="Verdana"/>
              </a:rPr>
              <a:t>норовирусной</a:t>
            </a:r>
            <a:r>
              <a:rPr lang="ru-RU" sz="3500" u="sng" dirty="0" smtClean="0">
                <a:solidFill>
                  <a:srgbClr val="000000"/>
                </a:solidFill>
                <a:effectLst/>
                <a:latin typeface="Verdana"/>
              </a:rPr>
              <a:t> инфекции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Как и при любой кишечной инфекции, чтобы не заболеть, 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следует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 выполнять следующие правила: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- соблюдение личной гигиены (тщательное мытье рук перед едой и приготовлением пищи, после туалета, после возвращения с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улицы);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 - тщательная обработка овощей и фруктов, употребление в пищу термически обработанных продуктов;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- употребление гарантированно безопасной воды и напитков (кипяченая вода, напитки в фабричной упаковке);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- при купании в водоемах и бассейнах не допускать попадания воды в рот.</a:t>
            </a:r>
          </a:p>
          <a:p>
            <a:pPr marL="45720" indent="0">
              <a:buNone/>
            </a:pPr>
            <a:r>
              <a:rPr lang="ru-RU" dirty="0">
                <a:solidFill>
                  <a:srgbClr val="000000"/>
                </a:solidFill>
                <a:latin typeface="Verdana"/>
              </a:rPr>
              <a:t>   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01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631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500" dirty="0" smtClean="0"/>
              <a:t>Как действовать, если есть контакт с больным?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pPr lvl="0" algn="just">
              <a:buClr>
                <a:srgbClr val="F14124">
                  <a:lumMod val="75000"/>
                </a:srgbClr>
              </a:buClr>
            </a:pPr>
            <a:r>
              <a:rPr lang="ru-RU" sz="1800" dirty="0">
                <a:solidFill>
                  <a:srgbClr val="000000"/>
                </a:solidFill>
                <a:latin typeface="Verdana"/>
              </a:rPr>
              <a:t>Если в доме уже есть заболевший, то необходимо очень внимательно следить за гигиеной- защите рук перчатками при уходе за больными, контактах с предметами в окружении больного, тщательному мытью рук мылом и водой, обработке их спиртсодержащими кожными антисептиками.</a:t>
            </a:r>
          </a:p>
          <a:p>
            <a:pPr lvl="0" algn="just">
              <a:buClr>
                <a:srgbClr val="F14124">
                  <a:lumMod val="75000"/>
                </a:srgbClr>
              </a:buClr>
            </a:pPr>
            <a:r>
              <a:rPr lang="ru-RU" sz="1800" dirty="0" smtClean="0">
                <a:solidFill>
                  <a:srgbClr val="000000"/>
                </a:solidFill>
                <a:latin typeface="Verdana"/>
              </a:rPr>
              <a:t>По </a:t>
            </a:r>
            <a:r>
              <a:rPr lang="ru-RU" sz="1800" dirty="0">
                <a:solidFill>
                  <a:srgbClr val="000000"/>
                </a:solidFill>
                <a:latin typeface="Verdana"/>
              </a:rPr>
              <a:t>меньшей мере, один раз в день необходимо проводить обработку всех поверхностей, с которыми контактировал заражённый человек: корпус кровати, прикроватные столики, санузлы,  ручки и т.д. Учитывая высокую жизнестойкость вируса,  уборку лучше проводить с хлорсодержащими дезинфицирующими </a:t>
            </a:r>
            <a:r>
              <a:rPr lang="ru-RU" sz="1800" dirty="0" smtClean="0">
                <a:solidFill>
                  <a:srgbClr val="000000"/>
                </a:solidFill>
                <a:latin typeface="Verdana"/>
              </a:rPr>
              <a:t>средствами.</a:t>
            </a:r>
          </a:p>
          <a:p>
            <a:pPr lvl="0" algn="just">
              <a:buClr>
                <a:srgbClr val="F14124">
                  <a:lumMod val="75000"/>
                </a:srgbClr>
              </a:buClr>
            </a:pPr>
            <a:r>
              <a:rPr lang="ru-RU" sz="1800" dirty="0" smtClean="0">
                <a:solidFill>
                  <a:srgbClr val="000000"/>
                </a:solidFill>
                <a:latin typeface="Verdana"/>
              </a:rPr>
              <a:t>Посуду, моющиеся предметы, которыми пользовался инфицированный больной, а также игрушки (если заболел ребёнок) необходимо кипятить.</a:t>
            </a:r>
          </a:p>
          <a:p>
            <a:pPr lvl="0" algn="just">
              <a:buClr>
                <a:srgbClr val="F14124">
                  <a:lumMod val="75000"/>
                </a:srgbClr>
              </a:buClr>
            </a:pPr>
            <a:r>
              <a:rPr lang="ru-RU" sz="1800" dirty="0" smtClean="0">
                <a:solidFill>
                  <a:srgbClr val="000000"/>
                </a:solidFill>
                <a:latin typeface="Verdana"/>
              </a:rPr>
              <a:t>Все </a:t>
            </a:r>
            <a:r>
              <a:rPr lang="ru-RU" sz="1800" dirty="0">
                <a:solidFill>
                  <a:srgbClr val="000000"/>
                </a:solidFill>
                <a:latin typeface="Verdana"/>
              </a:rPr>
              <a:t>вещи, которые были запачканы рвотными массами, необходимо сразу стирать при температуре не менее 60º.</a:t>
            </a:r>
          </a:p>
          <a:p>
            <a:pPr lvl="0" algn="just">
              <a:buClr>
                <a:srgbClr val="F14124">
                  <a:lumMod val="75000"/>
                </a:srgbClr>
              </a:buClr>
            </a:pPr>
            <a:r>
              <a:rPr lang="ru-RU" sz="1800" dirty="0" smtClean="0">
                <a:solidFill>
                  <a:srgbClr val="000000"/>
                </a:solidFill>
                <a:latin typeface="Verdana"/>
              </a:rPr>
              <a:t>Подобное </a:t>
            </a:r>
            <a:r>
              <a:rPr lang="ru-RU" sz="1800" dirty="0">
                <a:solidFill>
                  <a:srgbClr val="000000"/>
                </a:solidFill>
                <a:latin typeface="Verdana"/>
              </a:rPr>
              <a:t>соблюдение правил гигиены позволит избежать дальнейшего распространения инфекции и повторного заражения людей.</a:t>
            </a:r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5070116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443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Норовирусная инфекция и ее профилактика </vt:lpstr>
      <vt:lpstr>Презентация PowerPoint</vt:lpstr>
      <vt:lpstr>Основные пути передачи норовируса</vt:lpstr>
      <vt:lpstr>Симптомы норовирусной инфекции</vt:lpstr>
      <vt:lpstr>Профилактика норовирусной инфекции</vt:lpstr>
      <vt:lpstr>Как действовать, если есть контакт с больным?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Норовирусная инфекция и ее профилактика</dc:title>
  <dc:creator>sec21</dc:creator>
  <cp:lastModifiedBy>sec21</cp:lastModifiedBy>
  <cp:revision>3</cp:revision>
  <dcterms:created xsi:type="dcterms:W3CDTF">2021-01-29T06:49:46Z</dcterms:created>
  <dcterms:modified xsi:type="dcterms:W3CDTF">2021-01-29T07:12:34Z</dcterms:modified>
</cp:coreProperties>
</file>